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1"/>
  </p:notesMasterIdLst>
  <p:sldIdLst>
    <p:sldId id="262" r:id="rId4"/>
    <p:sldId id="263" r:id="rId5"/>
    <p:sldId id="257" r:id="rId6"/>
    <p:sldId id="258" r:id="rId7"/>
    <p:sldId id="260" r:id="rId8"/>
    <p:sldId id="259" r:id="rId9"/>
    <p:sldId id="261" r:id="rId10"/>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6CFD43B-EB84-417D-BCE7-8402C2883863}" type="datetimeFigureOut">
              <a:rPr kumimoji="1" lang="ja-JP" altLang="en-US" smtClean="0"/>
              <a:pPr/>
              <a:t>2014/8/18</a:t>
            </a:fld>
            <a:endParaRPr kumimoji="1" lang="ja-JP" altLang="en-US"/>
          </a:p>
        </p:txBody>
      </p:sp>
      <p:sp>
        <p:nvSpPr>
          <p:cNvPr id="4" name="スライド イメージ プレースホル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150F17E-6665-4538-B481-CF01318525A6}" type="slidenum">
              <a:rPr kumimoji="1" lang="ja-JP" altLang="en-US" smtClean="0"/>
              <a:pPr/>
              <a:t>‹#›</a:t>
            </a:fld>
            <a:endParaRPr kumimoji="1" lang="ja-JP" altLang="en-US"/>
          </a:p>
        </p:txBody>
      </p:sp>
    </p:spTree>
    <p:extLst>
      <p:ext uri="{BB962C8B-B14F-4D97-AF65-F5344CB8AC3E}">
        <p14:creationId xmlns:p14="http://schemas.microsoft.com/office/powerpoint/2010/main" val="105928450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a:noFill/>
        </p:spPr>
        <p:txBody>
          <a:bodyPr/>
          <a:lstStyle/>
          <a:p>
            <a:pPr eaLnBrk="1" hangingPunct="1"/>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TextEdit="1"/>
          </p:cNvSpPr>
          <p:nvPr>
            <p:ph type="sldImg"/>
          </p:nvPr>
        </p:nvSpPr>
        <p:spPr bwMode="auto">
          <a:noFill/>
          <a:ln>
            <a:solidFill>
              <a:srgbClr val="000000"/>
            </a:solidFill>
            <a:miter lim="800000"/>
            <a:headEnd/>
            <a:tailEnd/>
          </a:ln>
        </p:spPr>
      </p:sp>
      <p:sp>
        <p:nvSpPr>
          <p:cNvPr id="7171" name="Rectangle 3"/>
          <p:cNvSpPr>
            <a:spLocks noGrp="1"/>
          </p:cNvSpPr>
          <p:nvPr>
            <p:ph type="body" idx="1"/>
          </p:nvPr>
        </p:nvSpPr>
        <p:spPr>
          <a:noFill/>
        </p:spPr>
        <p:txBody>
          <a:bodyPr/>
          <a:lstStyle/>
          <a:p>
            <a:pPr eaLnBrk="1" hangingPunct="1"/>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A9B7949C-D38E-4FE4-BBC7-BE340886F526}" type="datetime1">
              <a:rPr kumimoji="1" lang="ja-JP" altLang="en-US" smtClean="0"/>
              <a:pPr/>
              <a:t>2014/8/18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8566FD8-C2D6-44C9-B6F0-E4B66A8C7ACA}" type="datetime1">
              <a:rPr kumimoji="1" lang="ja-JP" altLang="en-US" smtClean="0"/>
              <a:pPr/>
              <a:t>2014/8/18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7080E9D-1D93-44BA-AD7E-40A5E76544D4}" type="datetime1">
              <a:rPr kumimoji="1" lang="ja-JP" altLang="en-US" smtClean="0"/>
              <a:pPr/>
              <a:t>2014/8/18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B79CC2E-2E74-4FBA-9E8B-391DFAF4AC2B}" type="datetime1">
              <a:rPr lang="ja-JP" altLang="en-US" smtClean="0">
                <a:solidFill>
                  <a:prstClr val="black">
                    <a:tint val="75000"/>
                  </a:prstClr>
                </a:solidFill>
              </a:rPr>
              <a:pPr/>
              <a:t>2014/8/18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97029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684018B-7E71-4391-9A94-F42481099524}" type="datetime1">
              <a:rPr lang="ja-JP" altLang="en-US" smtClean="0">
                <a:solidFill>
                  <a:prstClr val="black">
                    <a:tint val="75000"/>
                  </a:prstClr>
                </a:solidFill>
              </a:rPr>
              <a:pPr/>
              <a:t>2014/8/18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42974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C3DD2D9-7B48-4892-9DE4-433608FE597D}" type="datetime1">
              <a:rPr lang="ja-JP" altLang="en-US" smtClean="0">
                <a:solidFill>
                  <a:prstClr val="black">
                    <a:tint val="75000"/>
                  </a:prstClr>
                </a:solidFill>
              </a:rPr>
              <a:pPr/>
              <a:t>2014/8/18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734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2A0B0FB-E14D-4022-85EC-1264A4A2962D}" type="datetime1">
              <a:rPr lang="ja-JP" altLang="en-US" smtClean="0">
                <a:solidFill>
                  <a:prstClr val="black">
                    <a:tint val="75000"/>
                  </a:prstClr>
                </a:solidFill>
              </a:rPr>
              <a:pPr/>
              <a:t>2014/8/18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1355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3FA7EA8-3294-46DB-90D9-B7EDBAAD925E}" type="datetime1">
              <a:rPr lang="ja-JP" altLang="en-US" smtClean="0">
                <a:solidFill>
                  <a:prstClr val="black">
                    <a:tint val="75000"/>
                  </a:prstClr>
                </a:solidFill>
              </a:rPr>
              <a:pPr/>
              <a:t>2014/8/18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26811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B96E259-7E97-46C2-83B7-0DE59DE0FDD7}" type="datetime1">
              <a:rPr lang="ja-JP" altLang="en-US" smtClean="0">
                <a:solidFill>
                  <a:prstClr val="black">
                    <a:tint val="75000"/>
                  </a:prstClr>
                </a:solidFill>
              </a:rPr>
              <a:pPr/>
              <a:t>2014/8/18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40427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C0FF88A-DD36-40C1-8371-F79FB8852A50}" type="datetime1">
              <a:rPr lang="ja-JP" altLang="en-US" smtClean="0">
                <a:solidFill>
                  <a:prstClr val="black">
                    <a:tint val="75000"/>
                  </a:prstClr>
                </a:solidFill>
              </a:rPr>
              <a:pPr/>
              <a:t>2014/8/18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06624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0B6E187-0A2A-4323-BEF6-2A312F12B201}" type="datetime1">
              <a:rPr lang="ja-JP" altLang="en-US" smtClean="0">
                <a:solidFill>
                  <a:prstClr val="black">
                    <a:tint val="75000"/>
                  </a:prstClr>
                </a:solidFill>
              </a:rPr>
              <a:pPr/>
              <a:t>2014/8/18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31930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C263C27-C6A0-43AE-9C4B-E8ABE702B0C4}" type="datetime1">
              <a:rPr kumimoji="1" lang="ja-JP" altLang="en-US" smtClean="0"/>
              <a:pPr/>
              <a:t>2014/8/18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20A8E3C-7827-4379-A419-EF22A6CD067B}" type="datetime1">
              <a:rPr lang="ja-JP" altLang="en-US" smtClean="0">
                <a:solidFill>
                  <a:prstClr val="black">
                    <a:tint val="75000"/>
                  </a:prstClr>
                </a:solidFill>
              </a:rPr>
              <a:pPr/>
              <a:t>2014/8/18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16679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51FAAB7-0BC0-4465-B32F-7209314BA655}" type="datetime1">
              <a:rPr lang="ja-JP" altLang="en-US" smtClean="0">
                <a:solidFill>
                  <a:prstClr val="black">
                    <a:tint val="75000"/>
                  </a:prstClr>
                </a:solidFill>
              </a:rPr>
              <a:pPr/>
              <a:t>2014/8/18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70531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F8A9BC5-D379-408A-87D8-1BC07B8118CC}" type="datetime1">
              <a:rPr lang="ja-JP" altLang="en-US" smtClean="0">
                <a:solidFill>
                  <a:prstClr val="black">
                    <a:tint val="75000"/>
                  </a:prstClr>
                </a:solidFill>
              </a:rPr>
              <a:pPr/>
              <a:t>2014/8/18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7405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B79CC2E-2E74-4FBA-9E8B-391DFAF4AC2B}" type="datetime1">
              <a:rPr lang="ja-JP" altLang="en-US" smtClean="0">
                <a:solidFill>
                  <a:prstClr val="black">
                    <a:tint val="75000"/>
                  </a:prstClr>
                </a:solidFill>
              </a:rPr>
              <a:pPr/>
              <a:t>2014/8/18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63546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684018B-7E71-4391-9A94-F42481099524}" type="datetime1">
              <a:rPr lang="ja-JP" altLang="en-US" smtClean="0">
                <a:solidFill>
                  <a:prstClr val="black">
                    <a:tint val="75000"/>
                  </a:prstClr>
                </a:solidFill>
              </a:rPr>
              <a:pPr/>
              <a:t>2014/8/18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16799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C3DD2D9-7B48-4892-9DE4-433608FE597D}" type="datetime1">
              <a:rPr lang="ja-JP" altLang="en-US" smtClean="0">
                <a:solidFill>
                  <a:prstClr val="black">
                    <a:tint val="75000"/>
                  </a:prstClr>
                </a:solidFill>
              </a:rPr>
              <a:pPr/>
              <a:t>2014/8/18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27230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2A0B0FB-E14D-4022-85EC-1264A4A2962D}" type="datetime1">
              <a:rPr lang="ja-JP" altLang="en-US" smtClean="0">
                <a:solidFill>
                  <a:prstClr val="black">
                    <a:tint val="75000"/>
                  </a:prstClr>
                </a:solidFill>
              </a:rPr>
              <a:pPr/>
              <a:t>2014/8/18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037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3FA7EA8-3294-46DB-90D9-B7EDBAAD925E}" type="datetime1">
              <a:rPr lang="ja-JP" altLang="en-US" smtClean="0">
                <a:solidFill>
                  <a:prstClr val="black">
                    <a:tint val="75000"/>
                  </a:prstClr>
                </a:solidFill>
              </a:rPr>
              <a:pPr/>
              <a:t>2014/8/18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99067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B96E259-7E97-46C2-83B7-0DE59DE0FDD7}" type="datetime1">
              <a:rPr lang="ja-JP" altLang="en-US" smtClean="0">
                <a:solidFill>
                  <a:prstClr val="black">
                    <a:tint val="75000"/>
                  </a:prstClr>
                </a:solidFill>
              </a:rPr>
              <a:pPr/>
              <a:t>2014/8/18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628269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C0FF88A-DD36-40C1-8371-F79FB8852A50}" type="datetime1">
              <a:rPr lang="ja-JP" altLang="en-US" smtClean="0">
                <a:solidFill>
                  <a:prstClr val="black">
                    <a:tint val="75000"/>
                  </a:prstClr>
                </a:solidFill>
              </a:rPr>
              <a:pPr/>
              <a:t>2014/8/18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35684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77C32199-5BF6-4404-B247-2F87D7EF772B}" type="datetime1">
              <a:rPr kumimoji="1" lang="ja-JP" altLang="en-US" smtClean="0"/>
              <a:pPr/>
              <a:t>2014/8/18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0B6E187-0A2A-4323-BEF6-2A312F12B201}" type="datetime1">
              <a:rPr lang="ja-JP" altLang="en-US" smtClean="0">
                <a:solidFill>
                  <a:prstClr val="black">
                    <a:tint val="75000"/>
                  </a:prstClr>
                </a:solidFill>
              </a:rPr>
              <a:pPr/>
              <a:t>2014/8/18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637781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20A8E3C-7827-4379-A419-EF22A6CD067B}" type="datetime1">
              <a:rPr lang="ja-JP" altLang="en-US" smtClean="0">
                <a:solidFill>
                  <a:prstClr val="black">
                    <a:tint val="75000"/>
                  </a:prstClr>
                </a:solidFill>
              </a:rPr>
              <a:pPr/>
              <a:t>2014/8/18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591332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51FAAB7-0BC0-4465-B32F-7209314BA655}" type="datetime1">
              <a:rPr lang="ja-JP" altLang="en-US" smtClean="0">
                <a:solidFill>
                  <a:prstClr val="black">
                    <a:tint val="75000"/>
                  </a:prstClr>
                </a:solidFill>
              </a:rPr>
              <a:pPr/>
              <a:t>2014/8/18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217223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F8A9BC5-D379-408A-87D8-1BC07B8118CC}" type="datetime1">
              <a:rPr lang="ja-JP" altLang="en-US" smtClean="0">
                <a:solidFill>
                  <a:prstClr val="black">
                    <a:tint val="75000"/>
                  </a:prstClr>
                </a:solidFill>
              </a:rPr>
              <a:pPr/>
              <a:t>2014/8/18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16155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40E86509-26F6-4E2C-9ABD-2838ADB2415B}" type="datetime1">
              <a:rPr kumimoji="1" lang="ja-JP" altLang="en-US" smtClean="0"/>
              <a:pPr/>
              <a:t>2014/8/18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61B85716-DD18-4E8B-A3B3-74732E5EDE74}" type="datetime1">
              <a:rPr kumimoji="1" lang="ja-JP" altLang="en-US" smtClean="0"/>
              <a:pPr/>
              <a:t>2014/8/18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0C09DFB8-7F58-4658-8A74-084287F4291D}" type="datetime1">
              <a:rPr kumimoji="1" lang="ja-JP" altLang="en-US" smtClean="0"/>
              <a:pPr/>
              <a:t>2014/8/18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9549A7B-3B52-4620-80ED-2D520179A3CE}" type="datetime1">
              <a:rPr kumimoji="1" lang="ja-JP" altLang="en-US" smtClean="0"/>
              <a:pPr/>
              <a:t>2014/8/18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D0762B3-2F75-48BC-B1C1-441BA80DAB51}" type="datetime1">
              <a:rPr kumimoji="1" lang="ja-JP" altLang="en-US" smtClean="0"/>
              <a:pPr/>
              <a:t>2014/8/18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28A40D8-A6DC-47A3-91EA-579FFD6CE542}" type="datetime1">
              <a:rPr kumimoji="1" lang="ja-JP" altLang="en-US" smtClean="0"/>
              <a:pPr/>
              <a:t>2014/8/18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83AE3E-D483-4302-B411-904CC333FBFE}" type="datetime1">
              <a:rPr kumimoji="1" lang="ja-JP" altLang="en-US" smtClean="0"/>
              <a:pPr/>
              <a:t>2014/8/18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F0857-5597-4848-B695-FFB0FE070CC5}" type="datetime1">
              <a:rPr lang="ja-JP" altLang="en-US" smtClean="0">
                <a:solidFill>
                  <a:prstClr val="black">
                    <a:tint val="75000"/>
                  </a:prstClr>
                </a:solidFill>
              </a:rPr>
              <a:pPr/>
              <a:t>2014/8/18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369103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F0857-5597-4848-B695-FFB0FE070CC5}" type="datetime1">
              <a:rPr lang="ja-JP" altLang="en-US" smtClean="0">
                <a:solidFill>
                  <a:prstClr val="black">
                    <a:tint val="75000"/>
                  </a:prstClr>
                </a:solidFill>
              </a:rPr>
              <a:pPr/>
              <a:t>2014/8/18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068443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wmf"/><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5.jpeg"/><Relationship Id="rId3" Type="http://schemas.openxmlformats.org/officeDocument/2006/relationships/image" Target="../media/image11.jpeg"/><Relationship Id="rId7" Type="http://schemas.openxmlformats.org/officeDocument/2006/relationships/image" Target="../media/image1.wmf"/><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4.jpeg"/><Relationship Id="rId11" Type="http://schemas.openxmlformats.org/officeDocument/2006/relationships/image" Target="../media/image17.jpeg"/><Relationship Id="rId5" Type="http://schemas.openxmlformats.org/officeDocument/2006/relationships/image" Target="../media/image13.png"/><Relationship Id="rId15" Type="http://schemas.openxmlformats.org/officeDocument/2006/relationships/image" Target="../media/image18.pn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jpeg"/><Relationship Id="rId1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169862" y="66675"/>
            <a:ext cx="9082657" cy="533400"/>
          </a:xfrm>
          <a:prstGeom prst="rect">
            <a:avLst/>
          </a:prstGeom>
          <a:noFill/>
          <a:ln>
            <a:noFill/>
          </a:ln>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defRPr/>
            </a:pPr>
            <a:r>
              <a:rPr kumimoji="0" lang="ja-JP" altLang="en-US" sz="2800" b="1" dirty="0" smtClean="0">
                <a:solidFill>
                  <a:srgbClr val="FF3300"/>
                </a:solidFill>
                <a:effectLst>
                  <a:outerShdw blurRad="38100" dist="38100" dir="2700000" algn="tl">
                    <a:srgbClr val="C0C0C0"/>
                  </a:outerShdw>
                </a:effectLst>
                <a:latin typeface="Century" pitchFamily="18" charset="0"/>
              </a:rPr>
              <a:t>「総合</a:t>
            </a:r>
            <a:r>
              <a:rPr kumimoji="0" lang="ja-JP" altLang="en-US" sz="2800" b="1" dirty="0">
                <a:solidFill>
                  <a:srgbClr val="FF3300"/>
                </a:solidFill>
                <a:effectLst>
                  <a:outerShdw blurRad="38100" dist="38100" dir="2700000" algn="tl">
                    <a:srgbClr val="C0C0C0"/>
                  </a:outerShdw>
                </a:effectLst>
                <a:latin typeface="Century" pitchFamily="18" charset="0"/>
              </a:rPr>
              <a:t>特区を活用したスマート燃料電池社会</a:t>
            </a:r>
            <a:r>
              <a:rPr kumimoji="0" lang="ja-JP" altLang="en-US" sz="2800" b="1" dirty="0" smtClean="0">
                <a:solidFill>
                  <a:srgbClr val="FF3300"/>
                </a:solidFill>
                <a:effectLst>
                  <a:outerShdw blurRad="38100" dist="38100" dir="2700000" algn="tl">
                    <a:srgbClr val="C0C0C0"/>
                  </a:outerShdw>
                </a:effectLst>
                <a:latin typeface="Century" pitchFamily="18" charset="0"/>
              </a:rPr>
              <a:t>実証」全体</a:t>
            </a:r>
            <a:r>
              <a:rPr kumimoji="0" lang="ja-JP" altLang="en-US" sz="2800" b="1" dirty="0">
                <a:solidFill>
                  <a:srgbClr val="FF3300"/>
                </a:solidFill>
                <a:effectLst>
                  <a:outerShdw blurRad="38100" dist="38100" dir="2700000" algn="tl">
                    <a:srgbClr val="C0C0C0"/>
                  </a:outerShdw>
                </a:effectLst>
                <a:latin typeface="Century" pitchFamily="18" charset="0"/>
              </a:rPr>
              <a:t>像</a:t>
            </a:r>
            <a:endParaRPr kumimoji="0" lang="ja-JP" altLang="en-US" sz="2800" b="1" dirty="0" smtClean="0">
              <a:solidFill>
                <a:srgbClr val="FF3300"/>
              </a:solidFill>
              <a:effectLst>
                <a:outerShdw blurRad="38100" dist="38100" dir="2700000" algn="tl">
                  <a:srgbClr val="C0C0C0"/>
                </a:outerShdw>
              </a:effectLst>
              <a:latin typeface="Century" pitchFamily="18" charset="0"/>
            </a:endParaRPr>
          </a:p>
        </p:txBody>
      </p:sp>
      <p:sp>
        <p:nvSpPr>
          <p:cNvPr id="111619" name="Rectangle 3"/>
          <p:cNvSpPr>
            <a:spLocks noChangeArrowheads="1"/>
          </p:cNvSpPr>
          <p:nvPr/>
        </p:nvSpPr>
        <p:spPr bwMode="auto">
          <a:xfrm>
            <a:off x="209550" y="630238"/>
            <a:ext cx="8153400" cy="76200"/>
          </a:xfrm>
          <a:prstGeom prst="rect">
            <a:avLst/>
          </a:prstGeom>
          <a:gradFill rotWithShape="0">
            <a:gsLst>
              <a:gs pos="0">
                <a:srgbClr val="6699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spcBef>
                <a:spcPct val="0"/>
              </a:spcBef>
              <a:buFontTx/>
              <a:buNone/>
            </a:pPr>
            <a:endParaRPr lang="ja-JP" altLang="en-US" sz="1800">
              <a:solidFill>
                <a:srgbClr val="000000"/>
              </a:solidFill>
              <a:latin typeface="Arial" pitchFamily="34" charset="0"/>
            </a:endParaRPr>
          </a:p>
        </p:txBody>
      </p:sp>
      <p:sp>
        <p:nvSpPr>
          <p:cNvPr id="111620" name="テキスト ボックス 1"/>
          <p:cNvSpPr txBox="1">
            <a:spLocks noChangeArrowheads="1"/>
          </p:cNvSpPr>
          <p:nvPr/>
        </p:nvSpPr>
        <p:spPr bwMode="auto">
          <a:xfrm>
            <a:off x="293688" y="764704"/>
            <a:ext cx="8643937" cy="581697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spcBef>
                <a:spcPct val="0"/>
              </a:spcBef>
              <a:buFontTx/>
              <a:buNone/>
            </a:pPr>
            <a:r>
              <a:rPr lang="ja-JP" altLang="en-US" sz="1800" dirty="0" smtClean="0">
                <a:solidFill>
                  <a:srgbClr val="000000"/>
                </a:solidFill>
                <a:latin typeface="Arial" pitchFamily="34" charset="0"/>
              </a:rPr>
              <a:t>高効率</a:t>
            </a:r>
            <a:r>
              <a:rPr lang="ja-JP" altLang="en-US" sz="1800" dirty="0">
                <a:solidFill>
                  <a:srgbClr val="000000"/>
                </a:solidFill>
                <a:latin typeface="Arial" pitchFamily="34" charset="0"/>
              </a:rPr>
              <a:t>・低炭素・フレキシブルな発電・貯蔵・利用システム</a:t>
            </a:r>
            <a:r>
              <a:rPr lang="ja-JP" altLang="en-US" sz="1800" dirty="0" smtClean="0">
                <a:solidFill>
                  <a:srgbClr val="000000"/>
                </a:solidFill>
                <a:latin typeface="Arial" pitchFamily="34" charset="0"/>
              </a:rPr>
              <a:t>実現</a:t>
            </a:r>
            <a:endParaRPr lang="en-US" altLang="ja-JP" sz="1800" dirty="0" smtClean="0">
              <a:solidFill>
                <a:srgbClr val="000000"/>
              </a:solidFill>
              <a:latin typeface="Arial" pitchFamily="34" charset="0"/>
            </a:endParaRPr>
          </a:p>
          <a:p>
            <a:pPr algn="ctr">
              <a:spcBef>
                <a:spcPct val="0"/>
              </a:spcBef>
              <a:buFontTx/>
              <a:buNone/>
            </a:pPr>
            <a:endParaRPr lang="en-US" altLang="ja-JP" sz="800" dirty="0">
              <a:solidFill>
                <a:srgbClr val="000000"/>
              </a:solidFill>
              <a:latin typeface="Arial" pitchFamily="34" charset="0"/>
            </a:endParaRPr>
          </a:p>
          <a:p>
            <a:pPr algn="ctr">
              <a:spcBef>
                <a:spcPct val="0"/>
              </a:spcBef>
              <a:buFontTx/>
              <a:buNone/>
            </a:pPr>
            <a:endParaRPr lang="en-US" altLang="ja-JP" sz="1600" b="1" dirty="0">
              <a:solidFill>
                <a:srgbClr val="000000"/>
              </a:solidFill>
              <a:latin typeface="Arial" pitchFamily="34" charset="0"/>
            </a:endParaRPr>
          </a:p>
          <a:p>
            <a:pPr algn="ctr">
              <a:spcBef>
                <a:spcPct val="0"/>
              </a:spcBef>
              <a:buFontTx/>
              <a:buNone/>
            </a:pPr>
            <a:endParaRPr lang="en-US" altLang="ja-JP" sz="1600" b="1" dirty="0">
              <a:solidFill>
                <a:srgbClr val="000000"/>
              </a:solidFill>
              <a:latin typeface="Arial" pitchFamily="34" charset="0"/>
            </a:endParaRPr>
          </a:p>
          <a:p>
            <a:pPr algn="ctr">
              <a:spcBef>
                <a:spcPct val="0"/>
              </a:spcBef>
              <a:buFontTx/>
              <a:buNone/>
            </a:pPr>
            <a:endParaRPr lang="en-US" altLang="ja-JP" sz="1600" b="1" dirty="0">
              <a:solidFill>
                <a:srgbClr val="000000"/>
              </a:solidFill>
              <a:latin typeface="Arial" pitchFamily="34" charset="0"/>
            </a:endParaRPr>
          </a:p>
          <a:p>
            <a:pPr algn="ctr">
              <a:spcBef>
                <a:spcPct val="0"/>
              </a:spcBef>
              <a:buFontTx/>
              <a:buNone/>
            </a:pPr>
            <a:endParaRPr lang="en-US" altLang="en-US" sz="1600" b="1" dirty="0">
              <a:solidFill>
                <a:srgbClr val="000000"/>
              </a:solidFill>
              <a:latin typeface="Arial" pitchFamily="34" charset="0"/>
            </a:endParaRPr>
          </a:p>
          <a:p>
            <a:pPr algn="ctr">
              <a:spcBef>
                <a:spcPct val="0"/>
              </a:spcBef>
              <a:buFontTx/>
              <a:buNone/>
            </a:pPr>
            <a:endParaRPr lang="en-US" altLang="en-US" sz="1600" b="1" dirty="0">
              <a:solidFill>
                <a:srgbClr val="000000"/>
              </a:solidFill>
              <a:latin typeface="Arial" pitchFamily="34" charset="0"/>
            </a:endParaRPr>
          </a:p>
          <a:p>
            <a:pPr algn="ctr">
              <a:spcBef>
                <a:spcPct val="0"/>
              </a:spcBef>
              <a:buFontTx/>
              <a:buNone/>
            </a:pPr>
            <a:endParaRPr lang="en-US" altLang="en-US" sz="1600" b="1" dirty="0">
              <a:solidFill>
                <a:srgbClr val="000000"/>
              </a:solidFill>
              <a:latin typeface="Arial" pitchFamily="34" charset="0"/>
            </a:endParaRPr>
          </a:p>
          <a:p>
            <a:pPr algn="ctr">
              <a:spcBef>
                <a:spcPct val="0"/>
              </a:spcBef>
              <a:buFontTx/>
              <a:buNone/>
            </a:pPr>
            <a:endParaRPr lang="en-US" altLang="en-US" sz="1600" b="1" dirty="0">
              <a:solidFill>
                <a:srgbClr val="000000"/>
              </a:solidFill>
              <a:latin typeface="Arial" pitchFamily="34" charset="0"/>
            </a:endParaRPr>
          </a:p>
          <a:p>
            <a:pPr algn="ctr">
              <a:spcBef>
                <a:spcPct val="0"/>
              </a:spcBef>
              <a:buFontTx/>
              <a:buNone/>
            </a:pPr>
            <a:endParaRPr lang="en-US" altLang="en-US" sz="1600" b="1" dirty="0">
              <a:solidFill>
                <a:srgbClr val="000000"/>
              </a:solidFill>
              <a:latin typeface="Arial" pitchFamily="34" charset="0"/>
            </a:endParaRPr>
          </a:p>
          <a:p>
            <a:pPr algn="ctr">
              <a:spcBef>
                <a:spcPct val="0"/>
              </a:spcBef>
              <a:buFontTx/>
              <a:buNone/>
            </a:pPr>
            <a:endParaRPr lang="en-US" altLang="en-US" sz="1600" b="1" dirty="0">
              <a:solidFill>
                <a:srgbClr val="000000"/>
              </a:solidFill>
              <a:latin typeface="Arial" pitchFamily="34" charset="0"/>
            </a:endParaRPr>
          </a:p>
          <a:p>
            <a:pPr algn="ctr">
              <a:spcBef>
                <a:spcPct val="0"/>
              </a:spcBef>
              <a:buFontTx/>
              <a:buNone/>
            </a:pPr>
            <a:endParaRPr lang="en-US" altLang="en-US" sz="1600" b="1" dirty="0">
              <a:solidFill>
                <a:srgbClr val="000000"/>
              </a:solidFill>
              <a:latin typeface="Arial" pitchFamily="34" charset="0"/>
            </a:endParaRPr>
          </a:p>
          <a:p>
            <a:pPr algn="ctr">
              <a:spcBef>
                <a:spcPct val="0"/>
              </a:spcBef>
              <a:buFontTx/>
              <a:buNone/>
            </a:pPr>
            <a:endParaRPr lang="en-US" altLang="en-US" sz="1600" b="1" dirty="0">
              <a:solidFill>
                <a:srgbClr val="000000"/>
              </a:solidFill>
              <a:latin typeface="Arial" pitchFamily="34" charset="0"/>
            </a:endParaRPr>
          </a:p>
          <a:p>
            <a:pPr algn="ctr">
              <a:spcBef>
                <a:spcPct val="0"/>
              </a:spcBef>
              <a:buFontTx/>
              <a:buNone/>
            </a:pPr>
            <a:endParaRPr lang="en-US" altLang="en-US" sz="1600" b="1" dirty="0">
              <a:solidFill>
                <a:srgbClr val="000000"/>
              </a:solidFill>
              <a:latin typeface="Arial" pitchFamily="34" charset="0"/>
            </a:endParaRPr>
          </a:p>
          <a:p>
            <a:pPr algn="ctr">
              <a:spcBef>
                <a:spcPct val="0"/>
              </a:spcBef>
              <a:buFontTx/>
              <a:buNone/>
            </a:pPr>
            <a:endParaRPr lang="en-US" altLang="en-US" sz="1600" b="1" dirty="0">
              <a:solidFill>
                <a:srgbClr val="000000"/>
              </a:solidFill>
              <a:latin typeface="Arial" pitchFamily="34" charset="0"/>
            </a:endParaRPr>
          </a:p>
          <a:p>
            <a:pPr algn="ctr">
              <a:spcBef>
                <a:spcPct val="0"/>
              </a:spcBef>
              <a:buFontTx/>
              <a:buNone/>
            </a:pPr>
            <a:endParaRPr lang="en-US" altLang="en-US" sz="1600" b="1" dirty="0">
              <a:solidFill>
                <a:srgbClr val="000000"/>
              </a:solidFill>
              <a:latin typeface="Arial" pitchFamily="34" charset="0"/>
            </a:endParaRPr>
          </a:p>
          <a:p>
            <a:pPr algn="ctr">
              <a:spcBef>
                <a:spcPct val="0"/>
              </a:spcBef>
              <a:buFontTx/>
              <a:buNone/>
            </a:pPr>
            <a:endParaRPr lang="en-US" altLang="en-US" sz="1600" b="1" dirty="0">
              <a:solidFill>
                <a:srgbClr val="000000"/>
              </a:solidFill>
              <a:latin typeface="Arial" pitchFamily="34" charset="0"/>
            </a:endParaRPr>
          </a:p>
          <a:p>
            <a:pPr algn="ctr">
              <a:spcBef>
                <a:spcPct val="0"/>
              </a:spcBef>
              <a:buFontTx/>
              <a:buNone/>
            </a:pPr>
            <a:endParaRPr lang="en-US" altLang="en-US" sz="1600" b="1" dirty="0">
              <a:solidFill>
                <a:srgbClr val="000000"/>
              </a:solidFill>
              <a:latin typeface="Arial" pitchFamily="34" charset="0"/>
            </a:endParaRPr>
          </a:p>
          <a:p>
            <a:pPr algn="ctr">
              <a:spcBef>
                <a:spcPct val="0"/>
              </a:spcBef>
              <a:buFontTx/>
              <a:buNone/>
            </a:pPr>
            <a:endParaRPr lang="en-US" altLang="en-US" sz="1600" b="1" dirty="0">
              <a:solidFill>
                <a:srgbClr val="000000"/>
              </a:solidFill>
              <a:latin typeface="Arial" pitchFamily="34" charset="0"/>
            </a:endParaRPr>
          </a:p>
          <a:p>
            <a:pPr algn="ctr">
              <a:spcBef>
                <a:spcPct val="0"/>
              </a:spcBef>
              <a:buFontTx/>
              <a:buNone/>
            </a:pPr>
            <a:endParaRPr lang="en-US" altLang="en-US" sz="1600" b="1" dirty="0">
              <a:solidFill>
                <a:srgbClr val="000000"/>
              </a:solidFill>
              <a:latin typeface="Arial" pitchFamily="34" charset="0"/>
            </a:endParaRPr>
          </a:p>
          <a:p>
            <a:pPr algn="ctr">
              <a:spcBef>
                <a:spcPct val="0"/>
              </a:spcBef>
              <a:buFontTx/>
              <a:buNone/>
            </a:pPr>
            <a:endParaRPr lang="en-US" altLang="en-US" sz="1600" b="1" dirty="0">
              <a:solidFill>
                <a:srgbClr val="000000"/>
              </a:solidFill>
              <a:latin typeface="Arial" pitchFamily="34" charset="0"/>
            </a:endParaRPr>
          </a:p>
          <a:p>
            <a:pPr algn="ctr">
              <a:spcBef>
                <a:spcPct val="0"/>
              </a:spcBef>
              <a:buFontTx/>
              <a:buNone/>
            </a:pPr>
            <a:endParaRPr lang="en-US" altLang="en-US" sz="1600" b="1" dirty="0">
              <a:solidFill>
                <a:srgbClr val="000000"/>
              </a:solidFill>
              <a:latin typeface="Arial" pitchFamily="34" charset="0"/>
            </a:endParaRPr>
          </a:p>
          <a:p>
            <a:pPr algn="ctr">
              <a:spcBef>
                <a:spcPct val="0"/>
              </a:spcBef>
              <a:buFontTx/>
              <a:buNone/>
            </a:pPr>
            <a:endParaRPr lang="en-US" altLang="en-US" sz="1600" b="1" dirty="0">
              <a:solidFill>
                <a:srgbClr val="000000"/>
              </a:solidFill>
              <a:latin typeface="Arial" pitchFamily="34" charset="0"/>
            </a:endParaRPr>
          </a:p>
        </p:txBody>
      </p:sp>
      <p:sp>
        <p:nvSpPr>
          <p:cNvPr id="111621" name="テキスト ボックス 38"/>
          <p:cNvSpPr txBox="1">
            <a:spLocks noChangeArrowheads="1"/>
          </p:cNvSpPr>
          <p:nvPr/>
        </p:nvSpPr>
        <p:spPr bwMode="auto">
          <a:xfrm>
            <a:off x="850900" y="5119444"/>
            <a:ext cx="7632700" cy="1261884"/>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spcBef>
                <a:spcPct val="0"/>
              </a:spcBef>
              <a:buFontTx/>
              <a:buNone/>
            </a:pPr>
            <a:r>
              <a:rPr lang="ja-JP" altLang="en-US" sz="2400" b="1" dirty="0">
                <a:solidFill>
                  <a:srgbClr val="0000FF"/>
                </a:solidFill>
                <a:latin typeface="Arial" pitchFamily="34" charset="0"/>
              </a:rPr>
              <a:t>次世代燃料電池評価手法確立</a:t>
            </a:r>
            <a:endParaRPr lang="en-US" altLang="ja-JP" sz="2400" b="1" dirty="0">
              <a:solidFill>
                <a:srgbClr val="0000FF"/>
              </a:solidFill>
              <a:latin typeface="Arial" pitchFamily="34" charset="0"/>
            </a:endParaRPr>
          </a:p>
          <a:p>
            <a:pPr>
              <a:spcBef>
                <a:spcPct val="0"/>
              </a:spcBef>
              <a:buFontTx/>
              <a:buNone/>
            </a:pPr>
            <a:r>
              <a:rPr lang="ja-JP" altLang="en-US" sz="1400" dirty="0">
                <a:solidFill>
                  <a:srgbClr val="000000"/>
                </a:solidFill>
                <a:latin typeface="Arial" pitchFamily="34" charset="0"/>
              </a:rPr>
              <a:t>　　　　　　　　　　　　　　          ●原子レベルでの高温可視化顕微評価</a:t>
            </a:r>
            <a:endParaRPr lang="en-US" altLang="ja-JP" sz="1400" dirty="0">
              <a:solidFill>
                <a:srgbClr val="000000"/>
              </a:solidFill>
              <a:latin typeface="Arial" pitchFamily="34" charset="0"/>
            </a:endParaRPr>
          </a:p>
          <a:p>
            <a:pPr>
              <a:spcBef>
                <a:spcPct val="0"/>
              </a:spcBef>
              <a:buFontTx/>
              <a:buNone/>
            </a:pPr>
            <a:r>
              <a:rPr lang="ja-JP" altLang="en-US" sz="1400" dirty="0">
                <a:solidFill>
                  <a:srgbClr val="000000"/>
                </a:solidFill>
                <a:latin typeface="Arial" pitchFamily="34" charset="0"/>
              </a:rPr>
              <a:t>　　　　　　　　　　　　　　          ●ナノレベルでの高温可視化顕微評価</a:t>
            </a:r>
            <a:endParaRPr lang="en-US" altLang="ja-JP" sz="1400" dirty="0">
              <a:solidFill>
                <a:srgbClr val="000000"/>
              </a:solidFill>
              <a:latin typeface="Arial" pitchFamily="34" charset="0"/>
            </a:endParaRPr>
          </a:p>
          <a:p>
            <a:pPr>
              <a:spcBef>
                <a:spcPct val="0"/>
              </a:spcBef>
              <a:buFontTx/>
              <a:buNone/>
            </a:pPr>
            <a:r>
              <a:rPr lang="ja-JP" altLang="en-US" sz="1400" dirty="0">
                <a:solidFill>
                  <a:srgbClr val="000000"/>
                </a:solidFill>
                <a:latin typeface="Arial" pitchFamily="34" charset="0"/>
              </a:rPr>
              <a:t>　　　　　　　　　　　　　　          ●燃料電池セルスタック集中評価</a:t>
            </a:r>
            <a:endParaRPr lang="en-US" altLang="ja-JP" sz="1400" dirty="0">
              <a:solidFill>
                <a:srgbClr val="000000"/>
              </a:solidFill>
              <a:latin typeface="Arial" pitchFamily="34" charset="0"/>
            </a:endParaRPr>
          </a:p>
          <a:p>
            <a:pPr>
              <a:spcBef>
                <a:spcPct val="0"/>
              </a:spcBef>
              <a:buFontTx/>
              <a:buNone/>
            </a:pPr>
            <a:endParaRPr lang="en-US" altLang="ja-JP" sz="1000" dirty="0">
              <a:solidFill>
                <a:srgbClr val="000000"/>
              </a:solidFill>
              <a:latin typeface="Arial" pitchFamily="34" charset="0"/>
            </a:endParaRPr>
          </a:p>
        </p:txBody>
      </p:sp>
      <p:sp>
        <p:nvSpPr>
          <p:cNvPr id="111622" name="テキスト ボックス 40"/>
          <p:cNvSpPr txBox="1">
            <a:spLocks noChangeArrowheads="1"/>
          </p:cNvSpPr>
          <p:nvPr/>
        </p:nvSpPr>
        <p:spPr bwMode="auto">
          <a:xfrm>
            <a:off x="1150938" y="3508618"/>
            <a:ext cx="6999287" cy="1323439"/>
          </a:xfrm>
          <a:prstGeom prst="rect">
            <a:avLst/>
          </a:prstGeom>
          <a:solidFill>
            <a:srgbClr val="CCECFF"/>
          </a:solidFill>
          <a:ln w="9525">
            <a:solidFill>
              <a:schemeClr val="tx1"/>
            </a:solidFill>
            <a:miter lim="800000"/>
            <a:headEnd/>
            <a:tailEnd/>
          </a:ln>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spcBef>
                <a:spcPct val="0"/>
              </a:spcBef>
              <a:buFontTx/>
              <a:buNone/>
            </a:pPr>
            <a:r>
              <a:rPr lang="ja-JP" altLang="en-US" sz="2400" b="1" dirty="0">
                <a:solidFill>
                  <a:srgbClr val="FF3300"/>
                </a:solidFill>
                <a:latin typeface="Arial" pitchFamily="34" charset="0"/>
              </a:rPr>
              <a:t>次世代燃料電池社会実証</a:t>
            </a:r>
            <a:endParaRPr lang="en-US" altLang="ja-JP" sz="2400" b="1" dirty="0">
              <a:solidFill>
                <a:srgbClr val="FF3300"/>
              </a:solidFill>
              <a:latin typeface="Arial" pitchFamily="34" charset="0"/>
            </a:endParaRPr>
          </a:p>
          <a:p>
            <a:pPr>
              <a:spcBef>
                <a:spcPct val="0"/>
              </a:spcBef>
              <a:buFontTx/>
              <a:buNone/>
            </a:pPr>
            <a:r>
              <a:rPr lang="ja-JP" altLang="en-US" sz="1400" dirty="0">
                <a:solidFill>
                  <a:srgbClr val="000000"/>
                </a:solidFill>
                <a:latin typeface="Arial" pitchFamily="34" charset="0"/>
              </a:rPr>
              <a:t>　　　　　　　　　　　　　　　　●本格実証サイト整備</a:t>
            </a:r>
            <a:endParaRPr lang="en-US" altLang="ja-JP" sz="1400" dirty="0">
              <a:solidFill>
                <a:srgbClr val="000000"/>
              </a:solidFill>
              <a:latin typeface="Arial" pitchFamily="34" charset="0"/>
            </a:endParaRPr>
          </a:p>
          <a:p>
            <a:pPr>
              <a:spcBef>
                <a:spcPct val="0"/>
              </a:spcBef>
              <a:buFontTx/>
              <a:buNone/>
            </a:pPr>
            <a:r>
              <a:rPr lang="ja-JP" altLang="en-US" sz="1400" dirty="0">
                <a:solidFill>
                  <a:srgbClr val="000000"/>
                </a:solidFill>
                <a:latin typeface="Arial" pitchFamily="34" charset="0"/>
              </a:rPr>
              <a:t>　　　　　　　　　　　　　　　　●次世代燃料電池実機実証</a:t>
            </a:r>
            <a:endParaRPr lang="en-US" altLang="ja-JP" sz="1400" dirty="0">
              <a:solidFill>
                <a:srgbClr val="000000"/>
              </a:solidFill>
              <a:latin typeface="Arial" pitchFamily="34" charset="0"/>
            </a:endParaRPr>
          </a:p>
          <a:p>
            <a:pPr>
              <a:spcBef>
                <a:spcPct val="0"/>
              </a:spcBef>
              <a:buFontTx/>
              <a:buNone/>
            </a:pPr>
            <a:r>
              <a:rPr lang="ja-JP" altLang="en-US" sz="1400" dirty="0">
                <a:solidFill>
                  <a:srgbClr val="000000"/>
                </a:solidFill>
                <a:latin typeface="Arial" pitchFamily="34" charset="0"/>
              </a:rPr>
              <a:t>　　　　　　　　　　　　　　　　●性能・耐久性の詳細評価</a:t>
            </a:r>
            <a:endParaRPr lang="en-US" altLang="ja-JP" sz="1400" dirty="0">
              <a:solidFill>
                <a:srgbClr val="000000"/>
              </a:solidFill>
              <a:latin typeface="Arial" pitchFamily="34" charset="0"/>
            </a:endParaRPr>
          </a:p>
          <a:p>
            <a:pPr>
              <a:spcBef>
                <a:spcPct val="0"/>
              </a:spcBef>
              <a:buFontTx/>
              <a:buNone/>
            </a:pPr>
            <a:endParaRPr lang="en-US" altLang="en-US" sz="1400" dirty="0">
              <a:solidFill>
                <a:srgbClr val="000000"/>
              </a:solidFill>
              <a:latin typeface="Arial" pitchFamily="34" charset="0"/>
            </a:endParaRPr>
          </a:p>
        </p:txBody>
      </p:sp>
      <p:sp>
        <p:nvSpPr>
          <p:cNvPr id="111623" name="テキスト ボックス 41"/>
          <p:cNvSpPr txBox="1">
            <a:spLocks noChangeArrowheads="1"/>
          </p:cNvSpPr>
          <p:nvPr/>
        </p:nvSpPr>
        <p:spPr bwMode="auto">
          <a:xfrm>
            <a:off x="511175" y="1231657"/>
            <a:ext cx="4103688" cy="1969770"/>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spcBef>
                <a:spcPct val="0"/>
              </a:spcBef>
              <a:buFontTx/>
              <a:buNone/>
            </a:pPr>
            <a:r>
              <a:rPr lang="ja-JP" altLang="en-US" sz="2400" b="1" dirty="0">
                <a:solidFill>
                  <a:srgbClr val="0000FF"/>
                </a:solidFill>
                <a:latin typeface="Arial" pitchFamily="34" charset="0"/>
              </a:rPr>
              <a:t>エネルギ－貯蔵実証</a:t>
            </a:r>
            <a:endParaRPr lang="en-US" altLang="ja-JP" sz="2400" b="1" dirty="0">
              <a:solidFill>
                <a:srgbClr val="0000FF"/>
              </a:solidFill>
              <a:latin typeface="Arial" pitchFamily="34" charset="0"/>
            </a:endParaRPr>
          </a:p>
          <a:p>
            <a:pPr>
              <a:spcBef>
                <a:spcPct val="0"/>
              </a:spcBef>
              <a:buFontTx/>
              <a:buNone/>
            </a:pPr>
            <a:r>
              <a:rPr lang="ja-JP" altLang="en-US" sz="1400" dirty="0">
                <a:solidFill>
                  <a:srgbClr val="000000"/>
                </a:solidFill>
                <a:latin typeface="Arial" pitchFamily="34" charset="0"/>
              </a:rPr>
              <a:t>　●水素ステ－ションでの、燃料電池、太陽電池、</a:t>
            </a:r>
            <a:endParaRPr lang="en-US" altLang="ja-JP" sz="1400" dirty="0">
              <a:solidFill>
                <a:srgbClr val="000000"/>
              </a:solidFill>
              <a:latin typeface="Arial" pitchFamily="34" charset="0"/>
            </a:endParaRPr>
          </a:p>
          <a:p>
            <a:pPr>
              <a:spcBef>
                <a:spcPct val="0"/>
              </a:spcBef>
              <a:buFontTx/>
              <a:buNone/>
            </a:pPr>
            <a:r>
              <a:rPr lang="ja-JP" altLang="en-US" sz="1400" dirty="0">
                <a:solidFill>
                  <a:srgbClr val="000000"/>
                </a:solidFill>
                <a:latin typeface="Arial" pitchFamily="34" charset="0"/>
              </a:rPr>
              <a:t>　　風力発電機の電気による水電解水素製造と貯蔵</a:t>
            </a:r>
            <a:endParaRPr lang="en-US" altLang="ja-JP" sz="1400" dirty="0">
              <a:solidFill>
                <a:srgbClr val="000000"/>
              </a:solidFill>
              <a:latin typeface="Arial" pitchFamily="34" charset="0"/>
            </a:endParaRPr>
          </a:p>
          <a:p>
            <a:pPr>
              <a:spcBef>
                <a:spcPct val="0"/>
              </a:spcBef>
              <a:buFontTx/>
              <a:buNone/>
            </a:pPr>
            <a:r>
              <a:rPr lang="ja-JP" altLang="en-US" sz="1400" dirty="0">
                <a:solidFill>
                  <a:srgbClr val="000000"/>
                </a:solidFill>
                <a:latin typeface="Arial" pitchFamily="34" charset="0"/>
              </a:rPr>
              <a:t>　●大量エネルギ－貯蔵の運用性検証</a:t>
            </a:r>
            <a:endParaRPr lang="en-US" altLang="ja-JP" sz="1400" dirty="0">
              <a:solidFill>
                <a:srgbClr val="000000"/>
              </a:solidFill>
              <a:latin typeface="Arial" pitchFamily="34" charset="0"/>
            </a:endParaRPr>
          </a:p>
          <a:p>
            <a:pPr>
              <a:spcBef>
                <a:spcPct val="0"/>
              </a:spcBef>
              <a:buFontTx/>
              <a:buNone/>
            </a:pPr>
            <a:endParaRPr lang="en-US" altLang="ja-JP" sz="1400" dirty="0">
              <a:solidFill>
                <a:srgbClr val="000000"/>
              </a:solidFill>
              <a:latin typeface="Arial" pitchFamily="34" charset="0"/>
            </a:endParaRPr>
          </a:p>
          <a:p>
            <a:pPr>
              <a:spcBef>
                <a:spcPct val="0"/>
              </a:spcBef>
              <a:buFontTx/>
              <a:buNone/>
            </a:pPr>
            <a:endParaRPr lang="en-US" altLang="ja-JP" sz="1400" dirty="0">
              <a:solidFill>
                <a:srgbClr val="000000"/>
              </a:solidFill>
              <a:latin typeface="Arial" pitchFamily="34" charset="0"/>
            </a:endParaRPr>
          </a:p>
          <a:p>
            <a:pPr>
              <a:spcBef>
                <a:spcPct val="0"/>
              </a:spcBef>
              <a:buFontTx/>
              <a:buNone/>
            </a:pPr>
            <a:endParaRPr lang="en-US" altLang="ja-JP" sz="1400" dirty="0">
              <a:solidFill>
                <a:srgbClr val="000000"/>
              </a:solidFill>
              <a:latin typeface="Arial" pitchFamily="34" charset="0"/>
            </a:endParaRPr>
          </a:p>
          <a:p>
            <a:pPr>
              <a:spcBef>
                <a:spcPct val="0"/>
              </a:spcBef>
              <a:buFontTx/>
              <a:buNone/>
            </a:pPr>
            <a:endParaRPr lang="en-US" altLang="ja-JP" sz="1400" dirty="0">
              <a:solidFill>
                <a:srgbClr val="000000"/>
              </a:solidFill>
              <a:latin typeface="Arial" pitchFamily="34" charset="0"/>
            </a:endParaRPr>
          </a:p>
        </p:txBody>
      </p:sp>
      <p:sp>
        <p:nvSpPr>
          <p:cNvPr id="111624" name="テキスト ボックス 42"/>
          <p:cNvSpPr txBox="1">
            <a:spLocks noChangeArrowheads="1"/>
          </p:cNvSpPr>
          <p:nvPr/>
        </p:nvSpPr>
        <p:spPr bwMode="auto">
          <a:xfrm>
            <a:off x="4775200" y="1257057"/>
            <a:ext cx="3987800" cy="1969770"/>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spcBef>
                <a:spcPct val="0"/>
              </a:spcBef>
              <a:buFontTx/>
              <a:buNone/>
            </a:pPr>
            <a:r>
              <a:rPr lang="ja-JP" altLang="en-US" sz="2400" b="1" dirty="0">
                <a:solidFill>
                  <a:srgbClr val="0000FF"/>
                </a:solidFill>
                <a:latin typeface="Arial" pitchFamily="34" charset="0"/>
              </a:rPr>
              <a:t>スマ－トモビリティ実証</a:t>
            </a:r>
            <a:endParaRPr lang="en-US" altLang="ja-JP" sz="2400" b="1" dirty="0">
              <a:solidFill>
                <a:srgbClr val="0000FF"/>
              </a:solidFill>
              <a:latin typeface="Arial" pitchFamily="34" charset="0"/>
            </a:endParaRPr>
          </a:p>
          <a:p>
            <a:pPr>
              <a:spcBef>
                <a:spcPct val="0"/>
              </a:spcBef>
              <a:buFontTx/>
              <a:buNone/>
            </a:pPr>
            <a:r>
              <a:rPr lang="ja-JP" altLang="en-US" sz="1400" dirty="0">
                <a:solidFill>
                  <a:srgbClr val="000000"/>
                </a:solidFill>
                <a:latin typeface="Arial" pitchFamily="34" charset="0"/>
              </a:rPr>
              <a:t>　●水素燃料電池自動車の社会実証</a:t>
            </a:r>
            <a:endParaRPr lang="en-US" altLang="ja-JP" sz="1400" dirty="0">
              <a:solidFill>
                <a:srgbClr val="000000"/>
              </a:solidFill>
              <a:latin typeface="Arial" pitchFamily="34" charset="0"/>
            </a:endParaRPr>
          </a:p>
          <a:p>
            <a:pPr>
              <a:spcBef>
                <a:spcPct val="0"/>
              </a:spcBef>
              <a:buFontTx/>
              <a:buNone/>
            </a:pPr>
            <a:r>
              <a:rPr lang="ja-JP" altLang="en-US" sz="1400" dirty="0">
                <a:solidFill>
                  <a:srgbClr val="000000"/>
                </a:solidFill>
                <a:latin typeface="Arial" pitchFamily="34" charset="0"/>
              </a:rPr>
              <a:t>　●水素社会システムの運用性・社会受容性の　</a:t>
            </a:r>
            <a:endParaRPr lang="en-US" altLang="ja-JP" sz="1400" dirty="0">
              <a:solidFill>
                <a:srgbClr val="000000"/>
              </a:solidFill>
              <a:latin typeface="Arial" pitchFamily="34" charset="0"/>
            </a:endParaRPr>
          </a:p>
          <a:p>
            <a:pPr>
              <a:spcBef>
                <a:spcPct val="0"/>
              </a:spcBef>
              <a:buFontTx/>
              <a:buNone/>
            </a:pPr>
            <a:r>
              <a:rPr lang="ja-JP" altLang="en-US" sz="1400" dirty="0">
                <a:solidFill>
                  <a:srgbClr val="000000"/>
                </a:solidFill>
                <a:latin typeface="Arial" pitchFamily="34" charset="0"/>
              </a:rPr>
              <a:t>　　　検討</a:t>
            </a:r>
            <a:endParaRPr lang="en-US" altLang="ja-JP" sz="1400" dirty="0">
              <a:solidFill>
                <a:srgbClr val="000000"/>
              </a:solidFill>
              <a:latin typeface="Arial" pitchFamily="34" charset="0"/>
            </a:endParaRPr>
          </a:p>
          <a:p>
            <a:pPr>
              <a:spcBef>
                <a:spcPct val="0"/>
              </a:spcBef>
              <a:buFontTx/>
              <a:buNone/>
            </a:pPr>
            <a:endParaRPr lang="en-US" altLang="ja-JP" sz="1400" dirty="0">
              <a:solidFill>
                <a:srgbClr val="000000"/>
              </a:solidFill>
              <a:latin typeface="Arial" pitchFamily="34" charset="0"/>
            </a:endParaRPr>
          </a:p>
          <a:p>
            <a:pPr>
              <a:spcBef>
                <a:spcPct val="0"/>
              </a:spcBef>
              <a:buFontTx/>
              <a:buNone/>
            </a:pPr>
            <a:endParaRPr lang="en-US" altLang="ja-JP" sz="1400" dirty="0">
              <a:solidFill>
                <a:srgbClr val="000000"/>
              </a:solidFill>
              <a:latin typeface="Arial" pitchFamily="34" charset="0"/>
            </a:endParaRPr>
          </a:p>
          <a:p>
            <a:pPr>
              <a:spcBef>
                <a:spcPct val="0"/>
              </a:spcBef>
              <a:buFontTx/>
              <a:buNone/>
            </a:pPr>
            <a:endParaRPr lang="en-US" altLang="ja-JP" sz="1400" dirty="0">
              <a:solidFill>
                <a:srgbClr val="000000"/>
              </a:solidFill>
              <a:latin typeface="Arial" pitchFamily="34" charset="0"/>
            </a:endParaRPr>
          </a:p>
          <a:p>
            <a:pPr>
              <a:spcBef>
                <a:spcPct val="0"/>
              </a:spcBef>
              <a:buFontTx/>
              <a:buNone/>
            </a:pPr>
            <a:endParaRPr lang="en-US" altLang="ja-JP" sz="1400" dirty="0">
              <a:solidFill>
                <a:srgbClr val="000000"/>
              </a:solidFill>
              <a:latin typeface="Arial" pitchFamily="34" charset="0"/>
            </a:endParaRPr>
          </a:p>
        </p:txBody>
      </p:sp>
      <p:pic>
        <p:nvPicPr>
          <p:cNvPr id="111626" name="Picture 53" descr="MCj019783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7425" y="2362577"/>
            <a:ext cx="80645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7" name="Picture 5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8188" y="2421315"/>
            <a:ext cx="744537"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8" name="Picture 21" descr="MultiPEM Type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39038" y="5159132"/>
            <a:ext cx="4286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右矢印 9"/>
          <p:cNvSpPr/>
          <p:nvPr/>
        </p:nvSpPr>
        <p:spPr>
          <a:xfrm rot="16200000">
            <a:off x="4553744" y="4558263"/>
            <a:ext cx="265112" cy="800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8" name="テキスト ボックス 77"/>
          <p:cNvSpPr txBox="1"/>
          <p:nvPr/>
        </p:nvSpPr>
        <p:spPr>
          <a:xfrm>
            <a:off x="2292350" y="2899152"/>
            <a:ext cx="723900" cy="254000"/>
          </a:xfrm>
          <a:prstGeom prst="rect">
            <a:avLst/>
          </a:prstGeom>
          <a:noFill/>
        </p:spPr>
        <p:txBody>
          <a:bodyPr wrap="none">
            <a:spAutoFit/>
          </a:bodyPr>
          <a:lstStyle/>
          <a:p>
            <a:pPr>
              <a:defRPr/>
            </a:pPr>
            <a:r>
              <a:rPr lang="ja-JP" altLang="en-US" sz="1050" b="1" dirty="0">
                <a:solidFill>
                  <a:prstClr val="black"/>
                </a:solidFill>
                <a:latin typeface="Arial" charset="0"/>
              </a:rPr>
              <a:t>太陽電池</a:t>
            </a:r>
            <a:endParaRPr lang="en-US" sz="1050" b="1" dirty="0">
              <a:solidFill>
                <a:prstClr val="black"/>
              </a:solidFill>
              <a:latin typeface="Arial" charset="0"/>
            </a:endParaRPr>
          </a:p>
        </p:txBody>
      </p:sp>
      <p:sp>
        <p:nvSpPr>
          <p:cNvPr id="79" name="テキスト ボックス 78"/>
          <p:cNvSpPr txBox="1"/>
          <p:nvPr/>
        </p:nvSpPr>
        <p:spPr>
          <a:xfrm>
            <a:off x="3221038" y="2902327"/>
            <a:ext cx="858837" cy="254000"/>
          </a:xfrm>
          <a:prstGeom prst="rect">
            <a:avLst/>
          </a:prstGeom>
          <a:noFill/>
        </p:spPr>
        <p:txBody>
          <a:bodyPr wrap="none">
            <a:spAutoFit/>
          </a:bodyPr>
          <a:lstStyle/>
          <a:p>
            <a:pPr algn="ctr">
              <a:defRPr/>
            </a:pPr>
            <a:r>
              <a:rPr lang="ja-JP" altLang="en-US" sz="1050" b="1" dirty="0">
                <a:solidFill>
                  <a:prstClr val="black"/>
                </a:solidFill>
                <a:latin typeface="Arial" charset="0"/>
              </a:rPr>
              <a:t>風力発電機</a:t>
            </a:r>
            <a:endParaRPr lang="en-US" sz="1050" b="1" dirty="0">
              <a:solidFill>
                <a:prstClr val="black"/>
              </a:solidFill>
              <a:latin typeface="Arial" charset="0"/>
            </a:endParaRPr>
          </a:p>
        </p:txBody>
      </p:sp>
      <p:sp>
        <p:nvSpPr>
          <p:cNvPr id="81" name="テキスト ボックス 80"/>
          <p:cNvSpPr txBox="1"/>
          <p:nvPr/>
        </p:nvSpPr>
        <p:spPr>
          <a:xfrm>
            <a:off x="7286625" y="4395237"/>
            <a:ext cx="723900" cy="415925"/>
          </a:xfrm>
          <a:prstGeom prst="rect">
            <a:avLst/>
          </a:prstGeom>
          <a:noFill/>
        </p:spPr>
        <p:txBody>
          <a:bodyPr wrap="none">
            <a:spAutoFit/>
          </a:bodyPr>
          <a:lstStyle/>
          <a:p>
            <a:pPr algn="ctr">
              <a:defRPr/>
            </a:pPr>
            <a:r>
              <a:rPr lang="ja-JP" altLang="en-US" sz="1050" b="1" dirty="0">
                <a:solidFill>
                  <a:prstClr val="black"/>
                </a:solidFill>
                <a:latin typeface="Arial" charset="0"/>
              </a:rPr>
              <a:t>業務用</a:t>
            </a:r>
            <a:endParaRPr lang="en-US" altLang="ja-JP" sz="1050" b="1" dirty="0">
              <a:solidFill>
                <a:prstClr val="black"/>
              </a:solidFill>
              <a:latin typeface="Arial" charset="0"/>
            </a:endParaRPr>
          </a:p>
          <a:p>
            <a:pPr algn="ctr">
              <a:defRPr/>
            </a:pPr>
            <a:r>
              <a:rPr lang="ja-JP" altLang="en-US" sz="1050" b="1" dirty="0">
                <a:solidFill>
                  <a:prstClr val="black"/>
                </a:solidFill>
                <a:latin typeface="Arial" charset="0"/>
              </a:rPr>
              <a:t>燃料電池</a:t>
            </a:r>
            <a:endParaRPr lang="en-US" sz="1050" b="1" dirty="0">
              <a:solidFill>
                <a:prstClr val="black"/>
              </a:solidFill>
              <a:latin typeface="Arial" charset="0"/>
            </a:endParaRPr>
          </a:p>
        </p:txBody>
      </p:sp>
      <p:sp>
        <p:nvSpPr>
          <p:cNvPr id="83" name="テキスト ボックス 82"/>
          <p:cNvSpPr txBox="1"/>
          <p:nvPr/>
        </p:nvSpPr>
        <p:spPr>
          <a:xfrm>
            <a:off x="6345238" y="4379362"/>
            <a:ext cx="992187" cy="415925"/>
          </a:xfrm>
          <a:prstGeom prst="rect">
            <a:avLst/>
          </a:prstGeom>
          <a:noFill/>
        </p:spPr>
        <p:txBody>
          <a:bodyPr wrap="none">
            <a:spAutoFit/>
          </a:bodyPr>
          <a:lstStyle/>
          <a:p>
            <a:pPr algn="ctr">
              <a:defRPr/>
            </a:pPr>
            <a:r>
              <a:rPr lang="ja-JP" altLang="en-US" sz="1050" b="1" dirty="0">
                <a:solidFill>
                  <a:prstClr val="black"/>
                </a:solidFill>
                <a:latin typeface="Arial" charset="0"/>
              </a:rPr>
              <a:t>次世代家庭用</a:t>
            </a:r>
            <a:endParaRPr lang="en-US" altLang="ja-JP" sz="1050" b="1" dirty="0">
              <a:solidFill>
                <a:prstClr val="black"/>
              </a:solidFill>
              <a:latin typeface="Arial" charset="0"/>
            </a:endParaRPr>
          </a:p>
          <a:p>
            <a:pPr algn="ctr">
              <a:defRPr/>
            </a:pPr>
            <a:r>
              <a:rPr lang="ja-JP" altLang="en-US" sz="1050" b="1" dirty="0">
                <a:solidFill>
                  <a:prstClr val="black"/>
                </a:solidFill>
                <a:latin typeface="Arial" charset="0"/>
              </a:rPr>
              <a:t>燃料電池</a:t>
            </a:r>
            <a:endParaRPr lang="en-US" sz="1050" b="1" dirty="0">
              <a:solidFill>
                <a:prstClr val="black"/>
              </a:solidFill>
              <a:latin typeface="Arial" charset="0"/>
            </a:endParaRPr>
          </a:p>
        </p:txBody>
      </p:sp>
      <p:sp>
        <p:nvSpPr>
          <p:cNvPr id="84" name="テキスト ボックス 83"/>
          <p:cNvSpPr txBox="1"/>
          <p:nvPr/>
        </p:nvSpPr>
        <p:spPr>
          <a:xfrm>
            <a:off x="6197600" y="2852494"/>
            <a:ext cx="1395413" cy="254000"/>
          </a:xfrm>
          <a:prstGeom prst="rect">
            <a:avLst/>
          </a:prstGeom>
          <a:noFill/>
        </p:spPr>
        <p:txBody>
          <a:bodyPr wrap="none">
            <a:spAutoFit/>
          </a:bodyPr>
          <a:lstStyle/>
          <a:p>
            <a:pPr>
              <a:defRPr/>
            </a:pPr>
            <a:r>
              <a:rPr lang="ja-JP" altLang="en-US" sz="1050" b="1" dirty="0">
                <a:solidFill>
                  <a:prstClr val="black"/>
                </a:solidFill>
                <a:latin typeface="Arial" charset="0"/>
              </a:rPr>
              <a:t>水素燃料電池自動車</a:t>
            </a:r>
            <a:endParaRPr lang="en-US" sz="1050" b="1" dirty="0">
              <a:solidFill>
                <a:prstClr val="black"/>
              </a:solidFill>
              <a:latin typeface="Arial" charset="0"/>
            </a:endParaRPr>
          </a:p>
        </p:txBody>
      </p:sp>
      <p:pic>
        <p:nvPicPr>
          <p:cNvPr id="111635" name="Picture 2" descr="http://www.toyota.co.jp/jpn/tech/environment/fcv/images/fuelcell_vehicle_img04.jpg"/>
          <p:cNvPicPr>
            <a:picLocks noChangeAspect="1" noChangeArrowheads="1"/>
          </p:cNvPicPr>
          <p:nvPr/>
        </p:nvPicPr>
        <p:blipFill>
          <a:blip r:embed="rId6" cstate="print">
            <a:extLst>
              <a:ext uri="{28A0092B-C50C-407E-A947-70E740481C1C}">
                <a14:useLocalDpi xmlns:a14="http://schemas.microsoft.com/office/drawing/2010/main" val="0"/>
              </a:ext>
            </a:extLst>
          </a:blip>
          <a:srcRect l="4356" t="26215" r="706" b="17470"/>
          <a:stretch>
            <a:fillRect/>
          </a:stretch>
        </p:blipFill>
        <p:spPr bwMode="auto">
          <a:xfrm>
            <a:off x="6300192" y="2350844"/>
            <a:ext cx="12906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p:cNvSpPr txBox="1"/>
          <p:nvPr/>
        </p:nvSpPr>
        <p:spPr>
          <a:xfrm>
            <a:off x="850900" y="2873752"/>
            <a:ext cx="1154113" cy="254000"/>
          </a:xfrm>
          <a:prstGeom prst="rect">
            <a:avLst/>
          </a:prstGeom>
          <a:noFill/>
        </p:spPr>
        <p:txBody>
          <a:bodyPr wrap="none">
            <a:spAutoFit/>
          </a:bodyPr>
          <a:lstStyle/>
          <a:p>
            <a:pPr>
              <a:defRPr/>
            </a:pPr>
            <a:r>
              <a:rPr lang="ja-JP" altLang="en-US" sz="1050" b="1" dirty="0">
                <a:solidFill>
                  <a:prstClr val="black"/>
                </a:solidFill>
                <a:latin typeface="Arial" charset="0"/>
              </a:rPr>
              <a:t>水素ステ－ション</a:t>
            </a:r>
            <a:endParaRPr lang="en-US" sz="1050" b="1" dirty="0">
              <a:solidFill>
                <a:prstClr val="black"/>
              </a:solidFill>
              <a:latin typeface="Arial" charset="0"/>
            </a:endParaRPr>
          </a:p>
        </p:txBody>
      </p:sp>
      <p:pic>
        <p:nvPicPr>
          <p:cNvPr id="111637" name="Picture 3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62075" y="3774078"/>
            <a:ext cx="1108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テキスト ボックス 79"/>
          <p:cNvSpPr txBox="1"/>
          <p:nvPr/>
        </p:nvSpPr>
        <p:spPr>
          <a:xfrm>
            <a:off x="1444625" y="4364628"/>
            <a:ext cx="992188" cy="414337"/>
          </a:xfrm>
          <a:prstGeom prst="rect">
            <a:avLst/>
          </a:prstGeom>
          <a:noFill/>
        </p:spPr>
        <p:txBody>
          <a:bodyPr wrap="none">
            <a:spAutoFit/>
          </a:bodyPr>
          <a:lstStyle/>
          <a:p>
            <a:pPr algn="ctr">
              <a:defRPr/>
            </a:pPr>
            <a:r>
              <a:rPr lang="ja-JP" altLang="en-US" sz="1050" b="1" dirty="0">
                <a:solidFill>
                  <a:prstClr val="black"/>
                </a:solidFill>
                <a:latin typeface="Arial" charset="0"/>
              </a:rPr>
              <a:t>産業用発電用</a:t>
            </a:r>
            <a:endParaRPr lang="en-US" altLang="ja-JP" sz="1050" b="1" dirty="0">
              <a:solidFill>
                <a:prstClr val="black"/>
              </a:solidFill>
              <a:latin typeface="Arial" charset="0"/>
            </a:endParaRPr>
          </a:p>
          <a:p>
            <a:pPr algn="ctr">
              <a:defRPr/>
            </a:pPr>
            <a:r>
              <a:rPr lang="ja-JP" altLang="en-US" sz="1050" b="1" dirty="0">
                <a:solidFill>
                  <a:prstClr val="black"/>
                </a:solidFill>
                <a:latin typeface="Arial" charset="0"/>
              </a:rPr>
              <a:t>燃料電池</a:t>
            </a:r>
            <a:endParaRPr lang="en-US" sz="1050" b="1" dirty="0">
              <a:solidFill>
                <a:prstClr val="black"/>
              </a:solidFill>
              <a:latin typeface="Arial" charset="0"/>
            </a:endParaRPr>
          </a:p>
        </p:txBody>
      </p:sp>
      <p:pic>
        <p:nvPicPr>
          <p:cNvPr id="111639" name="Picture 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29400" y="3822149"/>
            <a:ext cx="560388"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40" name="Picture 3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39025" y="3630062"/>
            <a:ext cx="3730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右矢印 84"/>
          <p:cNvSpPr/>
          <p:nvPr/>
        </p:nvSpPr>
        <p:spPr>
          <a:xfrm rot="16200000">
            <a:off x="2144713" y="2991093"/>
            <a:ext cx="266700" cy="800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6" name="右矢印 85"/>
          <p:cNvSpPr/>
          <p:nvPr/>
        </p:nvSpPr>
        <p:spPr>
          <a:xfrm rot="16200000">
            <a:off x="7067550" y="2991093"/>
            <a:ext cx="266700" cy="800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 name="テキスト ボックス 11"/>
          <p:cNvSpPr txBox="1"/>
          <p:nvPr/>
        </p:nvSpPr>
        <p:spPr>
          <a:xfrm>
            <a:off x="1249363" y="6060832"/>
            <a:ext cx="1411287" cy="254000"/>
          </a:xfrm>
          <a:prstGeom prst="rect">
            <a:avLst/>
          </a:prstGeom>
          <a:noFill/>
        </p:spPr>
        <p:txBody>
          <a:bodyPr wrap="none">
            <a:spAutoFit/>
          </a:bodyPr>
          <a:lstStyle/>
          <a:p>
            <a:pPr>
              <a:defRPr/>
            </a:pPr>
            <a:r>
              <a:rPr lang="ja-JP" altLang="en-US" sz="1050" b="1" dirty="0">
                <a:solidFill>
                  <a:prstClr val="black"/>
                </a:solidFill>
                <a:latin typeface="Arial" charset="0"/>
              </a:rPr>
              <a:t>環境制御高温</a:t>
            </a:r>
            <a:r>
              <a:rPr lang="en-US" altLang="ja-JP" sz="1050" b="1" dirty="0">
                <a:solidFill>
                  <a:prstClr val="black"/>
                </a:solidFill>
                <a:latin typeface="Arial" charset="0"/>
              </a:rPr>
              <a:t>E-TEM</a:t>
            </a:r>
            <a:endParaRPr lang="en-US" sz="1050" b="1" dirty="0">
              <a:solidFill>
                <a:prstClr val="black"/>
              </a:solidFill>
              <a:latin typeface="Arial" charset="0"/>
            </a:endParaRPr>
          </a:p>
        </p:txBody>
      </p:sp>
      <p:sp>
        <p:nvSpPr>
          <p:cNvPr id="88" name="テキスト ボックス 87"/>
          <p:cNvSpPr txBox="1"/>
          <p:nvPr/>
        </p:nvSpPr>
        <p:spPr>
          <a:xfrm>
            <a:off x="6462713" y="6081469"/>
            <a:ext cx="804862" cy="254000"/>
          </a:xfrm>
          <a:prstGeom prst="rect">
            <a:avLst/>
          </a:prstGeom>
          <a:noFill/>
        </p:spPr>
        <p:txBody>
          <a:bodyPr wrap="none">
            <a:spAutoFit/>
          </a:bodyPr>
          <a:lstStyle/>
          <a:p>
            <a:pPr>
              <a:defRPr/>
            </a:pPr>
            <a:r>
              <a:rPr lang="ja-JP" altLang="en-US" sz="1050" b="1" dirty="0">
                <a:solidFill>
                  <a:prstClr val="black"/>
                </a:solidFill>
                <a:latin typeface="Arial" charset="0"/>
              </a:rPr>
              <a:t>高温</a:t>
            </a:r>
            <a:r>
              <a:rPr lang="en-US" altLang="ja-JP" sz="1050" b="1" dirty="0">
                <a:solidFill>
                  <a:prstClr val="black"/>
                </a:solidFill>
                <a:latin typeface="Arial" charset="0"/>
              </a:rPr>
              <a:t>E-FIB</a:t>
            </a:r>
            <a:endParaRPr lang="en-US" sz="1050" b="1" dirty="0">
              <a:solidFill>
                <a:prstClr val="black"/>
              </a:solidFill>
              <a:latin typeface="Arial" charset="0"/>
            </a:endParaRPr>
          </a:p>
        </p:txBody>
      </p:sp>
      <p:sp>
        <p:nvSpPr>
          <p:cNvPr id="89" name="テキスト ボックス 88"/>
          <p:cNvSpPr txBox="1"/>
          <p:nvPr/>
        </p:nvSpPr>
        <p:spPr>
          <a:xfrm>
            <a:off x="7348538" y="6086232"/>
            <a:ext cx="722312" cy="254000"/>
          </a:xfrm>
          <a:prstGeom prst="rect">
            <a:avLst/>
          </a:prstGeom>
          <a:noFill/>
        </p:spPr>
        <p:txBody>
          <a:bodyPr wrap="none">
            <a:spAutoFit/>
          </a:bodyPr>
          <a:lstStyle/>
          <a:p>
            <a:pPr>
              <a:defRPr/>
            </a:pPr>
            <a:r>
              <a:rPr lang="ja-JP" altLang="en-US" sz="1050" b="1" dirty="0">
                <a:solidFill>
                  <a:prstClr val="black"/>
                </a:solidFill>
                <a:latin typeface="Arial" charset="0"/>
              </a:rPr>
              <a:t>評価装置</a:t>
            </a:r>
            <a:endParaRPr lang="en-US" sz="1050" b="1" dirty="0">
              <a:solidFill>
                <a:prstClr val="black"/>
              </a:solidFill>
              <a:latin typeface="Arial" charset="0"/>
            </a:endParaRPr>
          </a:p>
        </p:txBody>
      </p:sp>
      <p:pic>
        <p:nvPicPr>
          <p:cNvPr id="111646" name="Picture 5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30375" y="5233744"/>
            <a:ext cx="4968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47" name="Picture 5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29400" y="5233744"/>
            <a:ext cx="560388"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48" name="Picture 3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41400" y="2311777"/>
            <a:ext cx="823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1</a:t>
            </a:fld>
            <a:endParaRPr lang="ja-JP" altLang="en-US">
              <a:solidFill>
                <a:prstClr val="black">
                  <a:tint val="75000"/>
                </a:prstClr>
              </a:solidFill>
            </a:endParaRPr>
          </a:p>
        </p:txBody>
      </p:sp>
      <p:sp>
        <p:nvSpPr>
          <p:cNvPr id="34" name="テキスト ボックス 1"/>
          <p:cNvSpPr txBox="1">
            <a:spLocks noChangeArrowheads="1"/>
          </p:cNvSpPr>
          <p:nvPr/>
        </p:nvSpPr>
        <p:spPr bwMode="auto">
          <a:xfrm>
            <a:off x="7236296" y="6597352"/>
            <a:ext cx="1784463" cy="276999"/>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rPr>
              <a:t>（写真は機器のイメージ）</a:t>
            </a:r>
            <a:endParaRPr kumimoji="0" lang="en-US" altLang="en-US" sz="12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2112971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03200" y="1325563"/>
            <a:ext cx="8745538" cy="2786062"/>
          </a:xfrm>
          <a:prstGeom prst="roundRect">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ndParaRPr>
          </a:p>
        </p:txBody>
      </p:sp>
      <p:pic>
        <p:nvPicPr>
          <p:cNvPr id="113667" name="図 2"/>
          <p:cNvPicPr>
            <a:picLocks noChangeAspect="1"/>
          </p:cNvPicPr>
          <p:nvPr/>
        </p:nvPicPr>
        <p:blipFill>
          <a:blip r:embed="rId3">
            <a:extLst>
              <a:ext uri="{28A0092B-C50C-407E-A947-70E740481C1C}">
                <a14:useLocalDpi xmlns:a14="http://schemas.microsoft.com/office/drawing/2010/main" val="0"/>
              </a:ext>
            </a:extLst>
          </a:blip>
          <a:srcRect l="7359" t="6480" r="2045" b="64334"/>
          <a:stretch>
            <a:fillRect/>
          </a:stretch>
        </p:blipFill>
        <p:spPr bwMode="auto">
          <a:xfrm>
            <a:off x="0" y="4391025"/>
            <a:ext cx="5368925"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8" name="Picture 2"/>
          <p:cNvPicPr>
            <a:picLocks noChangeAspect="1" noChangeArrowheads="1"/>
          </p:cNvPicPr>
          <p:nvPr/>
        </p:nvPicPr>
        <p:blipFill>
          <a:blip r:embed="rId4">
            <a:extLst>
              <a:ext uri="{28A0092B-C50C-407E-A947-70E740481C1C}">
                <a14:useLocalDpi xmlns:a14="http://schemas.microsoft.com/office/drawing/2010/main" val="0"/>
              </a:ext>
            </a:extLst>
          </a:blip>
          <a:srcRect t="616" r="88512" b="94618"/>
          <a:stretch>
            <a:fillRect/>
          </a:stretch>
        </p:blipFill>
        <p:spPr bwMode="auto">
          <a:xfrm>
            <a:off x="119063" y="4432300"/>
            <a:ext cx="22288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9" name="テキスト ボックス 3"/>
          <p:cNvSpPr txBox="1">
            <a:spLocks noChangeArrowheads="1"/>
          </p:cNvSpPr>
          <p:nvPr/>
        </p:nvSpPr>
        <p:spPr bwMode="auto">
          <a:xfrm>
            <a:off x="579438" y="2457450"/>
            <a:ext cx="83820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spcBef>
                <a:spcPct val="0"/>
              </a:spcBef>
              <a:buFontTx/>
              <a:buNone/>
            </a:pPr>
            <a:r>
              <a:rPr lang="ja-JP" altLang="en-US" sz="1800" b="1">
                <a:solidFill>
                  <a:srgbClr val="FF0000"/>
                </a:solidFill>
                <a:latin typeface="Arial" pitchFamily="34" charset="0"/>
              </a:rPr>
              <a:t>ガス</a:t>
            </a:r>
            <a:endParaRPr lang="en-US" altLang="ja-JP" sz="1800" b="1">
              <a:solidFill>
                <a:srgbClr val="FF0000"/>
              </a:solidFill>
              <a:latin typeface="Arial" pitchFamily="34" charset="0"/>
            </a:endParaRPr>
          </a:p>
        </p:txBody>
      </p:sp>
      <p:sp>
        <p:nvSpPr>
          <p:cNvPr id="113670" name="テキスト ボックス 59"/>
          <p:cNvSpPr txBox="1">
            <a:spLocks noChangeArrowheads="1"/>
          </p:cNvSpPr>
          <p:nvPr/>
        </p:nvSpPr>
        <p:spPr bwMode="auto">
          <a:xfrm>
            <a:off x="3473450" y="2579688"/>
            <a:ext cx="646113"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spcBef>
                <a:spcPct val="0"/>
              </a:spcBef>
              <a:buFontTx/>
              <a:buNone/>
            </a:pPr>
            <a:r>
              <a:rPr lang="ja-JP" altLang="en-US" sz="1800" b="1">
                <a:solidFill>
                  <a:srgbClr val="FF0000"/>
                </a:solidFill>
                <a:latin typeface="Arial" pitchFamily="34" charset="0"/>
              </a:rPr>
              <a:t>電気</a:t>
            </a:r>
            <a:endParaRPr lang="en-US" altLang="ja-JP" sz="1800" b="1">
              <a:solidFill>
                <a:srgbClr val="FF0000"/>
              </a:solidFill>
              <a:latin typeface="Arial" pitchFamily="34" charset="0"/>
            </a:endParaRPr>
          </a:p>
        </p:txBody>
      </p:sp>
      <p:sp>
        <p:nvSpPr>
          <p:cNvPr id="113671" name="テキスト ボックス 60"/>
          <p:cNvSpPr txBox="1">
            <a:spLocks noChangeArrowheads="1"/>
          </p:cNvSpPr>
          <p:nvPr/>
        </p:nvSpPr>
        <p:spPr bwMode="auto">
          <a:xfrm>
            <a:off x="6007100" y="2641600"/>
            <a:ext cx="646113"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spcBef>
                <a:spcPct val="0"/>
              </a:spcBef>
              <a:buFontTx/>
              <a:buNone/>
            </a:pPr>
            <a:r>
              <a:rPr lang="ja-JP" altLang="en-US" sz="1800" b="1">
                <a:solidFill>
                  <a:srgbClr val="FF0000"/>
                </a:solidFill>
                <a:latin typeface="Arial" pitchFamily="34" charset="0"/>
              </a:rPr>
              <a:t>水素</a:t>
            </a:r>
            <a:endParaRPr lang="en-US" altLang="ja-JP" sz="1800" b="1">
              <a:solidFill>
                <a:srgbClr val="FF0000"/>
              </a:solidFill>
              <a:latin typeface="Arial" pitchFamily="34" charset="0"/>
            </a:endParaRPr>
          </a:p>
        </p:txBody>
      </p:sp>
      <p:sp>
        <p:nvSpPr>
          <p:cNvPr id="113672" name="Line 64"/>
          <p:cNvSpPr>
            <a:spLocks noChangeShapeType="1"/>
          </p:cNvSpPr>
          <p:nvPr/>
        </p:nvSpPr>
        <p:spPr bwMode="auto">
          <a:xfrm>
            <a:off x="1430338" y="2641600"/>
            <a:ext cx="2039937" cy="128588"/>
          </a:xfrm>
          <a:prstGeom prst="line">
            <a:avLst/>
          </a:prstGeom>
          <a:noFill/>
          <a:ln w="635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pic>
        <p:nvPicPr>
          <p:cNvPr id="11367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6238" y="2582863"/>
            <a:ext cx="21082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20707">
            <a:off x="6713538" y="2465388"/>
            <a:ext cx="6921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87909">
            <a:off x="6729413" y="2763838"/>
            <a:ext cx="6921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6" name="テキスト ボックス 1"/>
          <p:cNvSpPr txBox="1">
            <a:spLocks noChangeArrowheads="1"/>
          </p:cNvSpPr>
          <p:nvPr/>
        </p:nvSpPr>
        <p:spPr bwMode="auto">
          <a:xfrm>
            <a:off x="2185988" y="1465263"/>
            <a:ext cx="1260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spcBef>
                <a:spcPct val="0"/>
              </a:spcBef>
              <a:buFontTx/>
              <a:buNone/>
            </a:pPr>
            <a:r>
              <a:rPr lang="ja-JP" altLang="en-US" sz="1200" b="1" dirty="0">
                <a:solidFill>
                  <a:prstClr val="black"/>
                </a:solidFill>
                <a:latin typeface="Arial" pitchFamily="34" charset="0"/>
              </a:rPr>
              <a:t>次世代燃料電池</a:t>
            </a:r>
            <a:endParaRPr lang="en-US" altLang="ja-JP" sz="1200" b="1" dirty="0">
              <a:solidFill>
                <a:prstClr val="black"/>
              </a:solidFill>
              <a:latin typeface="Arial" pitchFamily="34" charset="0"/>
            </a:endParaRPr>
          </a:p>
          <a:p>
            <a:pPr algn="ctr">
              <a:spcBef>
                <a:spcPct val="0"/>
              </a:spcBef>
              <a:buFontTx/>
              <a:buNone/>
            </a:pPr>
            <a:r>
              <a:rPr lang="ja-JP" altLang="en-US" sz="1200" b="1" dirty="0">
                <a:solidFill>
                  <a:prstClr val="black"/>
                </a:solidFill>
                <a:latin typeface="Arial" pitchFamily="34" charset="0"/>
              </a:rPr>
              <a:t>超高効率発電</a:t>
            </a:r>
          </a:p>
        </p:txBody>
      </p:sp>
      <p:sp>
        <p:nvSpPr>
          <p:cNvPr id="113677" name="テキスト ボックス 14"/>
          <p:cNvSpPr txBox="1">
            <a:spLocks noChangeArrowheads="1"/>
          </p:cNvSpPr>
          <p:nvPr/>
        </p:nvSpPr>
        <p:spPr bwMode="auto">
          <a:xfrm>
            <a:off x="4156075" y="1570038"/>
            <a:ext cx="1965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spcBef>
                <a:spcPct val="0"/>
              </a:spcBef>
              <a:buFontTx/>
              <a:buNone/>
            </a:pPr>
            <a:r>
              <a:rPr lang="ja-JP" altLang="en-US" sz="1200" b="1" dirty="0">
                <a:solidFill>
                  <a:srgbClr val="000000"/>
                </a:solidFill>
                <a:latin typeface="Arial" pitchFamily="34" charset="0"/>
              </a:rPr>
              <a:t>水素ステーション</a:t>
            </a:r>
            <a:endParaRPr lang="en-US" altLang="ja-JP" sz="1200" b="1" dirty="0">
              <a:solidFill>
                <a:srgbClr val="000000"/>
              </a:solidFill>
              <a:latin typeface="Arial" pitchFamily="34" charset="0"/>
            </a:endParaRPr>
          </a:p>
          <a:p>
            <a:pPr algn="ctr">
              <a:spcBef>
                <a:spcPct val="0"/>
              </a:spcBef>
              <a:buFontTx/>
              <a:buNone/>
            </a:pPr>
            <a:r>
              <a:rPr lang="ja-JP" altLang="en-US" sz="1200" b="1" dirty="0">
                <a:solidFill>
                  <a:srgbClr val="000000"/>
                </a:solidFill>
                <a:latin typeface="Arial" pitchFamily="34" charset="0"/>
              </a:rPr>
              <a:t>（現有。水電解で水素製造）</a:t>
            </a:r>
          </a:p>
        </p:txBody>
      </p:sp>
      <p:sp>
        <p:nvSpPr>
          <p:cNvPr id="113678" name="テキスト ボックス 15"/>
          <p:cNvSpPr txBox="1">
            <a:spLocks noChangeArrowheads="1"/>
          </p:cNvSpPr>
          <p:nvPr/>
        </p:nvSpPr>
        <p:spPr bwMode="auto">
          <a:xfrm>
            <a:off x="7356475" y="1687513"/>
            <a:ext cx="1260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spcBef>
                <a:spcPct val="0"/>
              </a:spcBef>
              <a:buFontTx/>
              <a:buNone/>
            </a:pPr>
            <a:r>
              <a:rPr lang="ja-JP" altLang="en-US" sz="1200" b="1">
                <a:solidFill>
                  <a:srgbClr val="000000"/>
                </a:solidFill>
                <a:latin typeface="Arial" pitchFamily="34" charset="0"/>
              </a:rPr>
              <a:t>燃料電池公用車</a:t>
            </a:r>
            <a:endParaRPr lang="en-US" altLang="ja-JP" sz="1200" b="1">
              <a:solidFill>
                <a:srgbClr val="000000"/>
              </a:solidFill>
              <a:latin typeface="Arial" pitchFamily="34" charset="0"/>
            </a:endParaRPr>
          </a:p>
          <a:p>
            <a:pPr algn="ctr">
              <a:spcBef>
                <a:spcPct val="0"/>
              </a:spcBef>
              <a:buFontTx/>
              <a:buNone/>
            </a:pPr>
            <a:r>
              <a:rPr lang="ja-JP" altLang="en-US" sz="1200" b="1">
                <a:solidFill>
                  <a:srgbClr val="000000"/>
                </a:solidFill>
                <a:latin typeface="Arial" pitchFamily="34" charset="0"/>
              </a:rPr>
              <a:t>（トヨタ、ホンダ）</a:t>
            </a:r>
          </a:p>
        </p:txBody>
      </p:sp>
      <p:sp>
        <p:nvSpPr>
          <p:cNvPr id="113679" name="テキスト ボックス 16"/>
          <p:cNvSpPr txBox="1">
            <a:spLocks noChangeArrowheads="1"/>
          </p:cNvSpPr>
          <p:nvPr/>
        </p:nvSpPr>
        <p:spPr bwMode="auto">
          <a:xfrm>
            <a:off x="7513638" y="3436938"/>
            <a:ext cx="1093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spcBef>
                <a:spcPct val="0"/>
              </a:spcBef>
              <a:buFontTx/>
              <a:buNone/>
            </a:pPr>
            <a:r>
              <a:rPr lang="ja-JP" altLang="en-US" sz="1200" b="1">
                <a:solidFill>
                  <a:srgbClr val="000000"/>
                </a:solidFill>
                <a:latin typeface="Arial" pitchFamily="34" charset="0"/>
              </a:rPr>
              <a:t>燃料電池バス</a:t>
            </a:r>
            <a:endParaRPr lang="en-US" altLang="ja-JP" sz="1200" b="1">
              <a:solidFill>
                <a:srgbClr val="000000"/>
              </a:solidFill>
              <a:latin typeface="Arial" pitchFamily="34" charset="0"/>
            </a:endParaRPr>
          </a:p>
          <a:p>
            <a:pPr algn="ctr">
              <a:spcBef>
                <a:spcPct val="0"/>
              </a:spcBef>
              <a:buFontTx/>
              <a:buNone/>
            </a:pPr>
            <a:r>
              <a:rPr lang="ja-JP" altLang="en-US" sz="1200" b="1">
                <a:solidFill>
                  <a:srgbClr val="000000"/>
                </a:solidFill>
                <a:latin typeface="Arial" pitchFamily="34" charset="0"/>
              </a:rPr>
              <a:t>（日野・トヨタ）</a:t>
            </a:r>
          </a:p>
        </p:txBody>
      </p:sp>
      <p:sp>
        <p:nvSpPr>
          <p:cNvPr id="113680" name="テキスト ボックス 18"/>
          <p:cNvSpPr txBox="1">
            <a:spLocks noChangeArrowheads="1"/>
          </p:cNvSpPr>
          <p:nvPr/>
        </p:nvSpPr>
        <p:spPr bwMode="auto">
          <a:xfrm>
            <a:off x="1452563" y="3778250"/>
            <a:ext cx="19446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spcBef>
                <a:spcPct val="0"/>
              </a:spcBef>
              <a:buFontTx/>
              <a:buNone/>
            </a:pPr>
            <a:r>
              <a:rPr lang="ja-JP" altLang="en-US" sz="1200" b="1">
                <a:solidFill>
                  <a:srgbClr val="000000"/>
                </a:solidFill>
                <a:latin typeface="Arial" pitchFamily="34" charset="0"/>
              </a:rPr>
              <a:t>（太陽電池、風力）</a:t>
            </a:r>
          </a:p>
        </p:txBody>
      </p:sp>
      <p:sp>
        <p:nvSpPr>
          <p:cNvPr id="4" name="右矢印 3"/>
          <p:cNvSpPr/>
          <p:nvPr/>
        </p:nvSpPr>
        <p:spPr>
          <a:xfrm rot="5400000">
            <a:off x="3113088" y="3205163"/>
            <a:ext cx="1366837" cy="8969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13682" name="テキスト ボックス 4"/>
          <p:cNvSpPr txBox="1">
            <a:spLocks noChangeArrowheads="1"/>
          </p:cNvSpPr>
          <p:nvPr/>
        </p:nvSpPr>
        <p:spPr bwMode="auto">
          <a:xfrm>
            <a:off x="142875" y="838200"/>
            <a:ext cx="89042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spcBef>
                <a:spcPct val="0"/>
              </a:spcBef>
              <a:buFontTx/>
              <a:buNone/>
            </a:pPr>
            <a:r>
              <a:rPr lang="ja-JP" altLang="en-US" sz="2200" b="1" i="1">
                <a:solidFill>
                  <a:srgbClr val="0000FF"/>
                </a:solidFill>
                <a:latin typeface="Arial" pitchFamily="34" charset="0"/>
              </a:rPr>
              <a:t>燃料電池・水素エネルギ－を使いこなす世界初の“水素社会”を具現化！</a:t>
            </a:r>
          </a:p>
        </p:txBody>
      </p:sp>
      <p:sp>
        <p:nvSpPr>
          <p:cNvPr id="113683" name="テキスト ボックス 5"/>
          <p:cNvSpPr txBox="1">
            <a:spLocks noChangeArrowheads="1"/>
          </p:cNvSpPr>
          <p:nvPr/>
        </p:nvSpPr>
        <p:spPr bwMode="auto">
          <a:xfrm>
            <a:off x="2797175" y="4248150"/>
            <a:ext cx="203773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spcBef>
                <a:spcPct val="0"/>
              </a:spcBef>
              <a:buFontTx/>
              <a:buNone/>
            </a:pPr>
            <a:r>
              <a:rPr lang="ja-JP" altLang="en-US" sz="3600" b="1" dirty="0">
                <a:solidFill>
                  <a:srgbClr val="FF0000"/>
                </a:solidFill>
                <a:latin typeface="Arial" pitchFamily="34" charset="0"/>
              </a:rPr>
              <a:t>電力</a:t>
            </a:r>
            <a:r>
              <a:rPr lang="ja-JP" altLang="en-US" sz="3600" b="1" dirty="0" smtClean="0">
                <a:solidFill>
                  <a:srgbClr val="FF0000"/>
                </a:solidFill>
                <a:latin typeface="Arial" pitchFamily="34" charset="0"/>
              </a:rPr>
              <a:t>系統</a:t>
            </a:r>
            <a:endParaRPr lang="en-US" altLang="ja-JP" sz="3600" b="1" dirty="0" smtClean="0">
              <a:solidFill>
                <a:srgbClr val="FF0000"/>
              </a:solidFill>
              <a:latin typeface="Arial" pitchFamily="34" charset="0"/>
            </a:endParaRPr>
          </a:p>
          <a:p>
            <a:pPr algn="ctr">
              <a:spcBef>
                <a:spcPct val="0"/>
              </a:spcBef>
              <a:buFontTx/>
              <a:buNone/>
            </a:pPr>
            <a:r>
              <a:rPr lang="ja-JP" altLang="en-US" sz="1600" b="1" dirty="0" smtClean="0">
                <a:solidFill>
                  <a:srgbClr val="FF0000"/>
                </a:solidFill>
                <a:latin typeface="Arial" pitchFamily="34" charset="0"/>
              </a:rPr>
              <a:t>（学内）</a:t>
            </a:r>
            <a:endParaRPr lang="ja-JP" altLang="en-US" sz="1600" b="1" dirty="0">
              <a:solidFill>
                <a:srgbClr val="FF0000"/>
              </a:solidFill>
              <a:latin typeface="Arial" pitchFamily="34" charset="0"/>
            </a:endParaRPr>
          </a:p>
        </p:txBody>
      </p:sp>
      <p:pic>
        <p:nvPicPr>
          <p:cNvPr id="113684" name="Picture 50" descr="060718bus"/>
          <p:cNvPicPr>
            <a:picLocks noChangeAspect="1" noChangeArrowheads="1"/>
          </p:cNvPicPr>
          <p:nvPr/>
        </p:nvPicPr>
        <p:blipFill>
          <a:blip r:embed="rId6">
            <a:extLst>
              <a:ext uri="{28A0092B-C50C-407E-A947-70E740481C1C}">
                <a14:useLocalDpi xmlns:a14="http://schemas.microsoft.com/office/drawing/2010/main" val="0"/>
              </a:ext>
            </a:extLst>
          </a:blip>
          <a:srcRect t="20126" b="18867"/>
          <a:stretch>
            <a:fillRect/>
          </a:stretch>
        </p:blipFill>
        <p:spPr bwMode="auto">
          <a:xfrm>
            <a:off x="7443788" y="2938463"/>
            <a:ext cx="11938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5" name="Picture 53" descr="MCj0197833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55738" y="3213100"/>
            <a:ext cx="80645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6" name="Picture 5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179763"/>
            <a:ext cx="9255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87" name="Line 64"/>
          <p:cNvSpPr>
            <a:spLocks noChangeShapeType="1"/>
          </p:cNvSpPr>
          <p:nvPr/>
        </p:nvSpPr>
        <p:spPr bwMode="auto">
          <a:xfrm flipV="1">
            <a:off x="1417638" y="2868613"/>
            <a:ext cx="2052637" cy="269875"/>
          </a:xfrm>
          <a:prstGeom prst="line">
            <a:avLst/>
          </a:prstGeom>
          <a:noFill/>
          <a:ln w="635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pic>
        <p:nvPicPr>
          <p:cNvPr id="113688" name="Picture 2" descr="http://www.toyota.co.jp/jpn/tech/environment/fcv/images/fuelcell_vehicle_img04.jpg"/>
          <p:cNvPicPr>
            <a:picLocks noChangeAspect="1" noChangeArrowheads="1"/>
          </p:cNvPicPr>
          <p:nvPr/>
        </p:nvPicPr>
        <p:blipFill>
          <a:blip r:embed="rId9">
            <a:extLst>
              <a:ext uri="{28A0092B-C50C-407E-A947-70E740481C1C}">
                <a14:useLocalDpi xmlns:a14="http://schemas.microsoft.com/office/drawing/2010/main" val="0"/>
              </a:ext>
            </a:extLst>
          </a:blip>
          <a:srcRect l="4356" t="26215" r="706" b="17470"/>
          <a:stretch>
            <a:fillRect/>
          </a:stretch>
        </p:blipFill>
        <p:spPr bwMode="auto">
          <a:xfrm>
            <a:off x="7348538" y="2152650"/>
            <a:ext cx="14239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9"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6350" y="2735263"/>
            <a:ext cx="21082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90" name="テキスト ボックス 14"/>
          <p:cNvSpPr txBox="1">
            <a:spLocks noChangeArrowheads="1"/>
          </p:cNvSpPr>
          <p:nvPr/>
        </p:nvSpPr>
        <p:spPr bwMode="auto">
          <a:xfrm>
            <a:off x="4475163" y="3586163"/>
            <a:ext cx="1539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spcBef>
                <a:spcPct val="0"/>
              </a:spcBef>
              <a:buFontTx/>
              <a:buNone/>
            </a:pPr>
            <a:r>
              <a:rPr lang="ja-JP" altLang="en-US" sz="1200" b="1">
                <a:solidFill>
                  <a:srgbClr val="000000"/>
                </a:solidFill>
                <a:latin typeface="Arial" pitchFamily="34" charset="0"/>
              </a:rPr>
              <a:t>水素燃料電池</a:t>
            </a:r>
            <a:endParaRPr lang="en-US" altLang="ja-JP" sz="1200" b="1">
              <a:solidFill>
                <a:srgbClr val="000000"/>
              </a:solidFill>
              <a:latin typeface="Arial" pitchFamily="34" charset="0"/>
            </a:endParaRPr>
          </a:p>
          <a:p>
            <a:pPr algn="ctr">
              <a:spcBef>
                <a:spcPct val="0"/>
              </a:spcBef>
              <a:buFontTx/>
              <a:buNone/>
            </a:pPr>
            <a:r>
              <a:rPr lang="ja-JP" altLang="en-US" sz="1200" b="1">
                <a:solidFill>
                  <a:srgbClr val="000000"/>
                </a:solidFill>
                <a:latin typeface="Arial" pitchFamily="34" charset="0"/>
              </a:rPr>
              <a:t>（水素を電気に変換）</a:t>
            </a:r>
          </a:p>
        </p:txBody>
      </p:sp>
      <p:pic>
        <p:nvPicPr>
          <p:cNvPr id="113691" name="Picture 56" descr="水素と酸素からお家で電気を作る"/>
          <p:cNvPicPr>
            <a:picLocks noChangeAspect="1" noChangeArrowheads="1"/>
          </p:cNvPicPr>
          <p:nvPr/>
        </p:nvPicPr>
        <p:blipFill>
          <a:blip r:embed="rId11">
            <a:extLst>
              <a:ext uri="{28A0092B-C50C-407E-A947-70E740481C1C}">
                <a14:useLocalDpi xmlns:a14="http://schemas.microsoft.com/office/drawing/2010/main" val="0"/>
              </a:ext>
            </a:extLst>
          </a:blip>
          <a:srcRect l="49008" t="6659" r="23746" b="7559"/>
          <a:stretch>
            <a:fillRect/>
          </a:stretch>
        </p:blipFill>
        <p:spPr bwMode="auto">
          <a:xfrm>
            <a:off x="4932363" y="3019425"/>
            <a:ext cx="5048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92" name="テキスト ボックス 3"/>
          <p:cNvSpPr txBox="1">
            <a:spLocks noChangeArrowheads="1"/>
          </p:cNvSpPr>
          <p:nvPr/>
        </p:nvSpPr>
        <p:spPr bwMode="auto">
          <a:xfrm>
            <a:off x="579438" y="2954338"/>
            <a:ext cx="838200"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spcBef>
                <a:spcPct val="0"/>
              </a:spcBef>
              <a:buFontTx/>
              <a:buNone/>
            </a:pPr>
            <a:r>
              <a:rPr lang="ja-JP" altLang="en-US" sz="1800" b="1">
                <a:solidFill>
                  <a:srgbClr val="FF0000"/>
                </a:solidFill>
                <a:latin typeface="Arial" pitchFamily="34" charset="0"/>
              </a:rPr>
              <a:t>再エネ</a:t>
            </a:r>
            <a:endParaRPr lang="en-US" altLang="ja-JP" sz="1800" b="1">
              <a:solidFill>
                <a:srgbClr val="FF0000"/>
              </a:solidFill>
              <a:latin typeface="Arial" pitchFamily="34" charset="0"/>
            </a:endParaRPr>
          </a:p>
        </p:txBody>
      </p:sp>
      <p:sp>
        <p:nvSpPr>
          <p:cNvPr id="113693" name="テキスト ボックス 1"/>
          <p:cNvSpPr txBox="1">
            <a:spLocks noChangeArrowheads="1"/>
          </p:cNvSpPr>
          <p:nvPr/>
        </p:nvSpPr>
        <p:spPr bwMode="auto">
          <a:xfrm>
            <a:off x="3105150" y="5173663"/>
            <a:ext cx="5957888" cy="1508125"/>
          </a:xfrm>
          <a:prstGeom prst="rect">
            <a:avLst/>
          </a:prstGeom>
          <a:solidFill>
            <a:srgbClr val="FFFF99"/>
          </a:solidFill>
          <a:ln w="25400">
            <a:solidFill>
              <a:srgbClr val="000000"/>
            </a:solidFill>
            <a:miter lim="800000"/>
            <a:headEnd/>
            <a:tailEnd/>
          </a:ln>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spcBef>
                <a:spcPct val="0"/>
              </a:spcBef>
              <a:buFontTx/>
              <a:buNone/>
            </a:pPr>
            <a:r>
              <a:rPr lang="ja-JP" altLang="en-US" sz="2000" b="1" dirty="0">
                <a:solidFill>
                  <a:srgbClr val="FF0000"/>
                </a:solidFill>
                <a:latin typeface="Arial" pitchFamily="34" charset="0"/>
              </a:rPr>
              <a:t>＜実証＞</a:t>
            </a:r>
            <a:r>
              <a:rPr lang="ja-JP" altLang="en-US" sz="1800" b="1" i="1" dirty="0">
                <a:solidFill>
                  <a:srgbClr val="0000FF"/>
                </a:solidFill>
                <a:latin typeface="Arial" pitchFamily="34" charset="0"/>
              </a:rPr>
              <a:t>「水素社会」を世界に先駆けて具現化</a:t>
            </a:r>
            <a:endParaRPr lang="en-US" altLang="ja-JP" sz="1800" b="1" i="1" dirty="0">
              <a:solidFill>
                <a:srgbClr val="0000FF"/>
              </a:solidFill>
              <a:latin typeface="Arial" pitchFamily="34" charset="0"/>
            </a:endParaRPr>
          </a:p>
          <a:p>
            <a:pPr>
              <a:spcBef>
                <a:spcPct val="0"/>
              </a:spcBef>
              <a:buFont typeface="Arial" pitchFamily="34" charset="0"/>
              <a:buNone/>
            </a:pPr>
            <a:r>
              <a:rPr lang="ja-JP" altLang="en-US" sz="1800" b="1" dirty="0">
                <a:solidFill>
                  <a:srgbClr val="000000"/>
                </a:solidFill>
                <a:latin typeface="Arial" pitchFamily="34" charset="0"/>
              </a:rPr>
              <a:t>●大学キャンパスを再エネも含めたスマート未来社会へ！</a:t>
            </a:r>
            <a:endParaRPr lang="en-US" altLang="ja-JP" sz="1800" b="1" dirty="0">
              <a:solidFill>
                <a:srgbClr val="000000"/>
              </a:solidFill>
              <a:latin typeface="Arial" pitchFamily="34" charset="0"/>
            </a:endParaRPr>
          </a:p>
          <a:p>
            <a:pPr>
              <a:spcBef>
                <a:spcPct val="0"/>
              </a:spcBef>
              <a:buFont typeface="Arial" pitchFamily="34" charset="0"/>
              <a:buNone/>
            </a:pPr>
            <a:r>
              <a:rPr lang="ja-JP" altLang="en-US" sz="1800" b="1" dirty="0" smtClean="0">
                <a:solidFill>
                  <a:srgbClr val="000000"/>
                </a:solidFill>
                <a:latin typeface="Arial" pitchFamily="34" charset="0"/>
              </a:rPr>
              <a:t>●キャンパス</a:t>
            </a:r>
            <a:r>
              <a:rPr lang="ja-JP" altLang="en-US" sz="1800" b="1" dirty="0">
                <a:solidFill>
                  <a:srgbClr val="000000"/>
                </a:solidFill>
                <a:latin typeface="Arial" pitchFamily="34" charset="0"/>
              </a:rPr>
              <a:t>公用車</a:t>
            </a:r>
            <a:r>
              <a:rPr lang="ja-JP" altLang="en-US" sz="1800" b="1" dirty="0" smtClean="0">
                <a:solidFill>
                  <a:srgbClr val="000000"/>
                </a:solidFill>
                <a:latin typeface="Arial" pitchFamily="34" charset="0"/>
              </a:rPr>
              <a:t>のゼロエミッション化</a:t>
            </a:r>
            <a:r>
              <a:rPr lang="ja-JP" altLang="en-US" sz="1800" b="1" dirty="0">
                <a:solidFill>
                  <a:srgbClr val="000000"/>
                </a:solidFill>
                <a:latin typeface="Arial" pitchFamily="34" charset="0"/>
              </a:rPr>
              <a:t>！</a:t>
            </a:r>
            <a:endParaRPr lang="en-US" altLang="ja-JP" sz="1800" b="1" dirty="0">
              <a:solidFill>
                <a:srgbClr val="000000"/>
              </a:solidFill>
              <a:latin typeface="Arial" pitchFamily="34" charset="0"/>
            </a:endParaRPr>
          </a:p>
          <a:p>
            <a:pPr>
              <a:spcBef>
                <a:spcPct val="0"/>
              </a:spcBef>
              <a:buFontTx/>
              <a:buNone/>
            </a:pPr>
            <a:r>
              <a:rPr lang="ja-JP" altLang="en-US" sz="1800" b="1" dirty="0">
                <a:solidFill>
                  <a:srgbClr val="000000"/>
                </a:solidFill>
                <a:latin typeface="Arial" pitchFamily="34" charset="0"/>
              </a:rPr>
              <a:t>●燃料電池常時発電による非常用電源確保（安心）！</a:t>
            </a:r>
            <a:endParaRPr lang="en-US" altLang="ja-JP" sz="1800" b="1" dirty="0">
              <a:solidFill>
                <a:srgbClr val="000000"/>
              </a:solidFill>
              <a:latin typeface="Arial" pitchFamily="34" charset="0"/>
            </a:endParaRPr>
          </a:p>
          <a:p>
            <a:pPr>
              <a:spcBef>
                <a:spcPct val="0"/>
              </a:spcBef>
              <a:buFontTx/>
              <a:buNone/>
            </a:pPr>
            <a:r>
              <a:rPr lang="ja-JP" altLang="en-US" sz="1800" b="1" dirty="0">
                <a:solidFill>
                  <a:srgbClr val="000000"/>
                </a:solidFill>
                <a:latin typeface="Arial" pitchFamily="34" charset="0"/>
              </a:rPr>
              <a:t>●電力・ガス自由化後のエネルギー未来社会を実現</a:t>
            </a:r>
            <a:r>
              <a:rPr lang="ja-JP" altLang="en-US" sz="1800" dirty="0">
                <a:solidFill>
                  <a:srgbClr val="000000"/>
                </a:solidFill>
                <a:latin typeface="Arial" pitchFamily="34" charset="0"/>
              </a:rPr>
              <a:t>！</a:t>
            </a:r>
          </a:p>
        </p:txBody>
      </p:sp>
      <p:pic>
        <p:nvPicPr>
          <p:cNvPr id="113694" name="Picture 5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9350" y="1727200"/>
            <a:ext cx="560388"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95" name="Picture 3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03463" y="1925638"/>
            <a:ext cx="12731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96" name="Picture 3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20863" y="1782763"/>
            <a:ext cx="3730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97" name="テキスト ボックス 1"/>
          <p:cNvSpPr txBox="1">
            <a:spLocks noChangeArrowheads="1"/>
          </p:cNvSpPr>
          <p:nvPr/>
        </p:nvSpPr>
        <p:spPr bwMode="auto">
          <a:xfrm>
            <a:off x="5341938" y="4428976"/>
            <a:ext cx="3740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spcBef>
                <a:spcPct val="0"/>
              </a:spcBef>
              <a:buFontTx/>
              <a:buNone/>
            </a:pPr>
            <a:r>
              <a:rPr lang="ja-JP" altLang="en-US" sz="1600" b="1" dirty="0">
                <a:solidFill>
                  <a:srgbClr val="000000"/>
                </a:solidFill>
                <a:latin typeface="Arial" pitchFamily="34" charset="0"/>
              </a:rPr>
              <a:t>（年間使用電力：日本全体で約</a:t>
            </a:r>
            <a:r>
              <a:rPr lang="en-US" altLang="ja-JP" sz="1600" b="1" dirty="0">
                <a:solidFill>
                  <a:srgbClr val="000000"/>
                </a:solidFill>
                <a:latin typeface="Arial" pitchFamily="34" charset="0"/>
              </a:rPr>
              <a:t>1</a:t>
            </a:r>
            <a:r>
              <a:rPr lang="ja-JP" altLang="en-US" sz="1600" b="1" dirty="0">
                <a:solidFill>
                  <a:srgbClr val="000000"/>
                </a:solidFill>
                <a:latin typeface="Arial" pitchFamily="34" charset="0"/>
              </a:rPr>
              <a:t>兆</a:t>
            </a:r>
            <a:r>
              <a:rPr lang="en-US" altLang="ja-JP" sz="1600" b="1" dirty="0">
                <a:solidFill>
                  <a:srgbClr val="000000"/>
                </a:solidFill>
                <a:latin typeface="Arial" pitchFamily="34" charset="0"/>
              </a:rPr>
              <a:t>kWh</a:t>
            </a:r>
            <a:r>
              <a:rPr lang="ja-JP" altLang="en-US" sz="1600" b="1" dirty="0" err="1">
                <a:solidFill>
                  <a:srgbClr val="000000"/>
                </a:solidFill>
                <a:latin typeface="Arial" pitchFamily="34" charset="0"/>
              </a:rPr>
              <a:t>、</a:t>
            </a:r>
            <a:endParaRPr lang="en-US" altLang="ja-JP" sz="1600" b="1" dirty="0">
              <a:solidFill>
                <a:srgbClr val="000000"/>
              </a:solidFill>
              <a:latin typeface="Arial" pitchFamily="34" charset="0"/>
            </a:endParaRPr>
          </a:p>
          <a:p>
            <a:pPr>
              <a:spcBef>
                <a:spcPct val="0"/>
              </a:spcBef>
              <a:buFontTx/>
              <a:buNone/>
            </a:pPr>
            <a:r>
              <a:rPr lang="ja-JP" altLang="en-US" sz="1600" b="1" dirty="0">
                <a:solidFill>
                  <a:srgbClr val="000000"/>
                </a:solidFill>
                <a:latin typeface="Arial" pitchFamily="34" charset="0"/>
              </a:rPr>
              <a:t>　　　伊都キャンパスはその約３万分の１）</a:t>
            </a:r>
            <a:endParaRPr lang="en-US" altLang="en-US" sz="1600" b="1" dirty="0">
              <a:solidFill>
                <a:srgbClr val="000000"/>
              </a:solidFill>
              <a:latin typeface="Arial" pitchFamily="34" charset="0"/>
            </a:endParaRPr>
          </a:p>
        </p:txBody>
      </p:sp>
      <p:sp>
        <p:nvSpPr>
          <p:cNvPr id="113698" name="テキスト ボックス 1"/>
          <p:cNvSpPr txBox="1">
            <a:spLocks noChangeArrowheads="1"/>
          </p:cNvSpPr>
          <p:nvPr/>
        </p:nvSpPr>
        <p:spPr bwMode="auto">
          <a:xfrm>
            <a:off x="119063" y="4929188"/>
            <a:ext cx="2438400" cy="107791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spcBef>
                <a:spcPct val="0"/>
              </a:spcBef>
              <a:buFontTx/>
              <a:buNone/>
            </a:pPr>
            <a:r>
              <a:rPr lang="ja-JP" altLang="en-US" sz="1600" b="1">
                <a:solidFill>
                  <a:srgbClr val="000000"/>
                </a:solidFill>
                <a:latin typeface="Arial" pitchFamily="34" charset="0"/>
              </a:rPr>
              <a:t>（実験実証キャンパス＝</a:t>
            </a:r>
            <a:endParaRPr lang="en-US" altLang="ja-JP" sz="1600" b="1">
              <a:solidFill>
                <a:srgbClr val="000000"/>
              </a:solidFill>
              <a:latin typeface="Arial" pitchFamily="34" charset="0"/>
            </a:endParaRPr>
          </a:p>
          <a:p>
            <a:pPr>
              <a:spcBef>
                <a:spcPct val="0"/>
              </a:spcBef>
              <a:buFontTx/>
              <a:buNone/>
            </a:pPr>
            <a:r>
              <a:rPr lang="ja-JP" altLang="en-US" sz="1600" b="1">
                <a:solidFill>
                  <a:srgbClr val="FF3300"/>
                </a:solidFill>
                <a:latin typeface="Arial" pitchFamily="34" charset="0"/>
              </a:rPr>
              <a:t>タイムカプセル</a:t>
            </a:r>
            <a:r>
              <a:rPr lang="ja-JP" altLang="en-US" sz="1600" b="1">
                <a:solidFill>
                  <a:srgbClr val="000000"/>
                </a:solidFill>
                <a:latin typeface="Arial" pitchFamily="34" charset="0"/>
              </a:rPr>
              <a:t>のような</a:t>
            </a:r>
            <a:endParaRPr lang="en-US" altLang="ja-JP" sz="1600" b="1">
              <a:solidFill>
                <a:srgbClr val="000000"/>
              </a:solidFill>
              <a:latin typeface="Arial" pitchFamily="34" charset="0"/>
            </a:endParaRPr>
          </a:p>
          <a:p>
            <a:pPr>
              <a:spcBef>
                <a:spcPct val="0"/>
              </a:spcBef>
              <a:buFontTx/>
              <a:buNone/>
            </a:pPr>
            <a:r>
              <a:rPr lang="ja-JP" altLang="en-US" sz="1600" b="1">
                <a:solidFill>
                  <a:srgbClr val="000000"/>
                </a:solidFill>
                <a:latin typeface="Arial" pitchFamily="34" charset="0"/>
              </a:rPr>
              <a:t>未来の街で大学生が勉強</a:t>
            </a:r>
            <a:endParaRPr lang="en-US" altLang="ja-JP" sz="1600" b="1">
              <a:solidFill>
                <a:srgbClr val="000000"/>
              </a:solidFill>
              <a:latin typeface="Arial" pitchFamily="34" charset="0"/>
            </a:endParaRPr>
          </a:p>
          <a:p>
            <a:pPr>
              <a:spcBef>
                <a:spcPct val="0"/>
              </a:spcBef>
              <a:buFontTx/>
              <a:buNone/>
            </a:pPr>
            <a:r>
              <a:rPr lang="ja-JP" altLang="en-US" sz="1600" b="1">
                <a:solidFill>
                  <a:srgbClr val="000000"/>
                </a:solidFill>
                <a:latin typeface="Arial" pitchFamily="34" charset="0"/>
              </a:rPr>
              <a:t>して社会へ羽ばたく場！）</a:t>
            </a:r>
            <a:endParaRPr lang="en-US" altLang="en-US" sz="1600" b="1">
              <a:solidFill>
                <a:srgbClr val="000000"/>
              </a:solidFill>
              <a:latin typeface="Arial" pitchFamily="34" charset="0"/>
            </a:endParaRPr>
          </a:p>
        </p:txBody>
      </p:sp>
      <p:sp>
        <p:nvSpPr>
          <p:cNvPr id="38" name="Text Box 2"/>
          <p:cNvSpPr txBox="1">
            <a:spLocks noChangeArrowheads="1"/>
          </p:cNvSpPr>
          <p:nvPr/>
        </p:nvSpPr>
        <p:spPr bwMode="auto">
          <a:xfrm>
            <a:off x="169863" y="66675"/>
            <a:ext cx="8839200" cy="533400"/>
          </a:xfrm>
          <a:prstGeom prst="rect">
            <a:avLst/>
          </a:prstGeom>
          <a:solidFill>
            <a:srgbClr val="FFFFFF"/>
          </a:solidFill>
          <a:ln>
            <a:noFill/>
          </a:ln>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defRPr/>
            </a:pPr>
            <a:r>
              <a:rPr kumimoji="0" lang="ja-JP" altLang="en-US" sz="3200" b="1" dirty="0" smtClean="0">
                <a:solidFill>
                  <a:srgbClr val="FF3300"/>
                </a:solidFill>
                <a:effectLst>
                  <a:outerShdw blurRad="38100" dist="38100" dir="2700000" algn="tl">
                    <a:srgbClr val="C0C0C0"/>
                  </a:outerShdw>
                </a:effectLst>
                <a:latin typeface="Century" pitchFamily="18" charset="0"/>
              </a:rPr>
              <a:t>九大伊都</a:t>
            </a:r>
            <a:r>
              <a:rPr kumimoji="0" lang="ja-JP" altLang="en-US" sz="3200" b="1" dirty="0" smtClean="0">
                <a:solidFill>
                  <a:srgbClr val="FF3300"/>
                </a:solidFill>
                <a:effectLst>
                  <a:outerShdw blurRad="38100" dist="38100" dir="2700000" algn="tl">
                    <a:srgbClr val="C0C0C0"/>
                  </a:outerShdw>
                </a:effectLst>
                <a:latin typeface="Century" pitchFamily="18" charset="0"/>
              </a:rPr>
              <a:t>「</a:t>
            </a:r>
            <a:r>
              <a:rPr kumimoji="0" lang="ja-JP" altLang="en-US" sz="3200" b="1" dirty="0" smtClean="0">
                <a:solidFill>
                  <a:srgbClr val="FF3300"/>
                </a:solidFill>
                <a:effectLst>
                  <a:outerShdw blurRad="38100" dist="38100" dir="2700000" algn="tl">
                    <a:srgbClr val="C0C0C0"/>
                  </a:outerShdw>
                </a:effectLst>
                <a:latin typeface="Century" pitchFamily="18" charset="0"/>
              </a:rPr>
              <a:t>水素キャンパス構想」の具現化・実証</a:t>
            </a:r>
            <a:endParaRPr kumimoji="0" lang="ja-JP" altLang="en-US" sz="2000" b="1" dirty="0" smtClean="0">
              <a:solidFill>
                <a:srgbClr val="FF3300"/>
              </a:solidFill>
              <a:effectLst>
                <a:outerShdw blurRad="38100" dist="38100" dir="2700000" algn="tl">
                  <a:srgbClr val="C0C0C0"/>
                </a:outerShdw>
              </a:effectLst>
              <a:latin typeface="Century" pitchFamily="18" charset="0"/>
            </a:endParaRPr>
          </a:p>
        </p:txBody>
      </p:sp>
      <p:sp>
        <p:nvSpPr>
          <p:cNvPr id="113700" name="Rectangle 3"/>
          <p:cNvSpPr>
            <a:spLocks noChangeArrowheads="1"/>
          </p:cNvSpPr>
          <p:nvPr/>
        </p:nvSpPr>
        <p:spPr bwMode="auto">
          <a:xfrm>
            <a:off x="209550" y="630238"/>
            <a:ext cx="8153400" cy="76200"/>
          </a:xfrm>
          <a:prstGeom prst="rect">
            <a:avLst/>
          </a:prstGeom>
          <a:gradFill rotWithShape="0">
            <a:gsLst>
              <a:gs pos="0">
                <a:srgbClr val="6699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spcBef>
                <a:spcPct val="0"/>
              </a:spcBef>
              <a:buFontTx/>
              <a:buNone/>
            </a:pPr>
            <a:endParaRPr lang="ja-JP" altLang="en-US" sz="1800">
              <a:solidFill>
                <a:srgbClr val="000000"/>
              </a:solidFill>
              <a:latin typeface="Arial" pitchFamily="34" charset="0"/>
            </a:endParaRPr>
          </a:p>
        </p:txBody>
      </p:sp>
      <p:pic>
        <p:nvPicPr>
          <p:cNvPr id="113701" name="Picture 3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97413" y="2000250"/>
            <a:ext cx="9286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a:xfrm>
            <a:off x="6902896" y="6356350"/>
            <a:ext cx="2133600" cy="365125"/>
          </a:xfrm>
        </p:spPr>
        <p:txBody>
          <a:bodyPr/>
          <a:lstStyle/>
          <a:p>
            <a:fld id="{973FA57C-AB59-4833-AF31-95C44D5249F2}" type="slidenum">
              <a:rPr lang="ja-JP" altLang="en-US" smtClean="0">
                <a:solidFill>
                  <a:prstClr val="black">
                    <a:tint val="75000"/>
                  </a:prstClr>
                </a:solidFill>
              </a:rPr>
              <a:pPr/>
              <a:t>2</a:t>
            </a:fld>
            <a:endParaRPr lang="ja-JP" altLang="en-US" dirty="0">
              <a:solidFill>
                <a:prstClr val="black">
                  <a:tint val="75000"/>
                </a:prstClr>
              </a:solidFill>
            </a:endParaRPr>
          </a:p>
        </p:txBody>
      </p:sp>
      <p:sp>
        <p:nvSpPr>
          <p:cNvPr id="39" name="テキスト ボックス 1"/>
          <p:cNvSpPr txBox="1">
            <a:spLocks noChangeArrowheads="1"/>
          </p:cNvSpPr>
          <p:nvPr/>
        </p:nvSpPr>
        <p:spPr bwMode="auto">
          <a:xfrm>
            <a:off x="7452320" y="4088105"/>
            <a:ext cx="1322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spcBef>
                <a:spcPct val="0"/>
              </a:spcBef>
              <a:buFontTx/>
              <a:buNone/>
            </a:pPr>
            <a:r>
              <a:rPr lang="ja-JP" altLang="en-US" sz="1200" dirty="0">
                <a:solidFill>
                  <a:prstClr val="black"/>
                </a:solidFill>
                <a:latin typeface="Arial" pitchFamily="34" charset="0"/>
              </a:rPr>
              <a:t>（写真</a:t>
            </a:r>
            <a:r>
              <a:rPr lang="ja-JP" altLang="en-US" sz="1200" dirty="0" smtClean="0">
                <a:solidFill>
                  <a:prstClr val="black"/>
                </a:solidFill>
                <a:latin typeface="Arial" pitchFamily="34" charset="0"/>
              </a:rPr>
              <a:t>はイメージ</a:t>
            </a:r>
            <a:r>
              <a:rPr lang="ja-JP" altLang="en-US" sz="1200" dirty="0">
                <a:solidFill>
                  <a:prstClr val="black"/>
                </a:solidFill>
                <a:latin typeface="Arial" pitchFamily="34" charset="0"/>
              </a:rPr>
              <a:t>）</a:t>
            </a:r>
            <a:endParaRPr lang="en-US" altLang="en-US" sz="1200" dirty="0">
              <a:solidFill>
                <a:prstClr val="black"/>
              </a:solidFill>
              <a:latin typeface="Arial" pitchFamily="34" charset="0"/>
            </a:endParaRPr>
          </a:p>
        </p:txBody>
      </p:sp>
    </p:spTree>
    <p:extLst>
      <p:ext uri="{BB962C8B-B14F-4D97-AF65-F5344CB8AC3E}">
        <p14:creationId xmlns:p14="http://schemas.microsoft.com/office/powerpoint/2010/main" val="1858271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ChangeArrowheads="1"/>
          </p:cNvSpPr>
          <p:nvPr/>
        </p:nvSpPr>
        <p:spPr bwMode="auto">
          <a:xfrm>
            <a:off x="1" y="1628800"/>
            <a:ext cx="9143999" cy="830997"/>
          </a:xfrm>
          <a:prstGeom prst="rect">
            <a:avLst/>
          </a:prstGeom>
          <a:noFill/>
          <a:ln w="12700">
            <a:noFill/>
            <a:miter lim="800000"/>
            <a:headEnd/>
            <a:tailEnd/>
          </a:ln>
        </p:spPr>
        <p:txBody>
          <a:bodyPr wrap="square">
            <a:spAutoFit/>
          </a:bodyPr>
          <a:lstStyle/>
          <a:p>
            <a:pPr eaLnBrk="1" hangingPunct="1"/>
            <a:r>
              <a:rPr lang="en-US" altLang="ja-JP" sz="1600" b="1" dirty="0" smtClean="0">
                <a:solidFill>
                  <a:srgbClr val="0070C0"/>
                </a:solidFill>
                <a:latin typeface="Calibri" pitchFamily="34" charset="0"/>
              </a:rPr>
              <a:t>&lt;</a:t>
            </a:r>
            <a:r>
              <a:rPr lang="ja-JP" altLang="en-US" sz="1600" b="1" dirty="0" smtClean="0">
                <a:solidFill>
                  <a:srgbClr val="0070C0"/>
                </a:solidFill>
                <a:latin typeface="Calibri" pitchFamily="34" charset="0"/>
              </a:rPr>
              <a:t>目　的</a:t>
            </a:r>
            <a:r>
              <a:rPr lang="en-US" altLang="ja-JP" sz="1600" b="1" dirty="0" smtClean="0">
                <a:solidFill>
                  <a:srgbClr val="0070C0"/>
                </a:solidFill>
                <a:latin typeface="Calibri" pitchFamily="34" charset="0"/>
              </a:rPr>
              <a:t>&gt;</a:t>
            </a:r>
          </a:p>
          <a:p>
            <a:r>
              <a:rPr lang="ja-JP" altLang="en-US" sz="1600" dirty="0" smtClean="0">
                <a:solidFill>
                  <a:srgbClr val="000000"/>
                </a:solidFill>
                <a:latin typeface="Calibri" pitchFamily="34" charset="0"/>
              </a:rPr>
              <a:t>　</a:t>
            </a:r>
            <a:r>
              <a:rPr lang="en-US" altLang="ja-JP" sz="1600" dirty="0" smtClean="0">
                <a:solidFill>
                  <a:srgbClr val="000000"/>
                </a:solidFill>
                <a:latin typeface="Calibri" pitchFamily="34" charset="0"/>
              </a:rPr>
              <a:t>SOFC</a:t>
            </a:r>
            <a:r>
              <a:rPr lang="ja-JP" altLang="en-US" sz="1600" dirty="0" smtClean="0">
                <a:solidFill>
                  <a:srgbClr val="000000"/>
                </a:solidFill>
                <a:latin typeface="Calibri" pitchFamily="34" charset="0"/>
              </a:rPr>
              <a:t>の高効率化、信頼性向上、低コスト化を図り、世界を先導する国産</a:t>
            </a:r>
            <a:r>
              <a:rPr lang="en-US" altLang="ja-JP" sz="1600" dirty="0" smtClean="0">
                <a:solidFill>
                  <a:srgbClr val="000000"/>
                </a:solidFill>
                <a:latin typeface="Calibri" pitchFamily="34" charset="0"/>
              </a:rPr>
              <a:t>SOFC</a:t>
            </a:r>
            <a:r>
              <a:rPr lang="ja-JP" altLang="en-US" sz="1600" dirty="0" smtClean="0">
                <a:solidFill>
                  <a:srgbClr val="000000"/>
                </a:solidFill>
                <a:latin typeface="Calibri" pitchFamily="34" charset="0"/>
              </a:rPr>
              <a:t>の技術開発や製品化を加速することで、我が国の次世代燃料電池技術及び市場における国際競争の優位性を獲得する。</a:t>
            </a:r>
            <a:endParaRPr lang="en-US" altLang="ja-JP" sz="1600" dirty="0">
              <a:solidFill>
                <a:srgbClr val="000000"/>
              </a:solidFill>
              <a:latin typeface="Calibri" pitchFamily="34" charset="0"/>
            </a:endParaRPr>
          </a:p>
        </p:txBody>
      </p:sp>
      <p:sp>
        <p:nvSpPr>
          <p:cNvPr id="78852" name="Rectangle 7"/>
          <p:cNvSpPr>
            <a:spLocks noChangeArrowheads="1"/>
          </p:cNvSpPr>
          <p:nvPr/>
        </p:nvSpPr>
        <p:spPr bwMode="auto">
          <a:xfrm>
            <a:off x="0" y="2492896"/>
            <a:ext cx="9144000" cy="2702278"/>
          </a:xfrm>
          <a:prstGeom prst="rect">
            <a:avLst/>
          </a:prstGeom>
          <a:noFill/>
          <a:ln w="12700">
            <a:noFill/>
            <a:miter lim="800000"/>
            <a:headEnd/>
            <a:tailEnd/>
          </a:ln>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en-US" altLang="ja-JP" sz="1600" b="1" dirty="0" smtClean="0">
                <a:solidFill>
                  <a:srgbClr val="0070C0"/>
                </a:solidFill>
              </a:rPr>
              <a:t>&lt;</a:t>
            </a:r>
            <a:r>
              <a:rPr lang="ja-JP" altLang="en-US" sz="1600" b="1" dirty="0" smtClean="0">
                <a:solidFill>
                  <a:srgbClr val="0070C0"/>
                </a:solidFill>
              </a:rPr>
              <a:t>事業内容</a:t>
            </a:r>
            <a:r>
              <a:rPr lang="en-US" altLang="ja-JP" sz="1600" b="1" dirty="0" smtClean="0">
                <a:solidFill>
                  <a:srgbClr val="0070C0"/>
                </a:solidFill>
              </a:rPr>
              <a:t>&gt;</a:t>
            </a:r>
            <a:r>
              <a:rPr lang="ja-JP" altLang="en-US" sz="1600" b="1" dirty="0" smtClean="0">
                <a:solidFill>
                  <a:srgbClr val="0070C0"/>
                </a:solidFill>
              </a:rPr>
              <a:t>　</a:t>
            </a:r>
            <a:endParaRPr lang="en-US" sz="2000" dirty="0" smtClean="0">
              <a:solidFill>
                <a:srgbClr val="0070C0"/>
              </a:solidFill>
              <a:latin typeface="ＭＳ Ｐゴシック"/>
              <a:cs typeface="ＭＳ Ｐゴシック"/>
            </a:endParaRPr>
          </a:p>
          <a:p>
            <a:pPr>
              <a:spcAft>
                <a:spcPts val="0"/>
              </a:spcAft>
              <a:buClr>
                <a:srgbClr val="000000"/>
              </a:buClr>
              <a:buFont typeface="Arial"/>
              <a:buAutoNum type="circleNumDbPlain"/>
              <a:defRPr/>
            </a:pPr>
            <a:r>
              <a:rPr lang="ja-JP" altLang="en-US" sz="1600" b="1" dirty="0" smtClean="0">
                <a:solidFill>
                  <a:srgbClr val="000000"/>
                </a:solidFill>
                <a:latin typeface="Arial"/>
                <a:cs typeface="Times New Roman"/>
              </a:rPr>
              <a:t>　</a:t>
            </a:r>
            <a:r>
              <a:rPr lang="ja-JP" altLang="en-US" sz="1600" b="1" u="sng" dirty="0" smtClean="0">
                <a:solidFill>
                  <a:srgbClr val="000000"/>
                </a:solidFill>
                <a:latin typeface="Arial"/>
                <a:cs typeface="Times New Roman"/>
              </a:rPr>
              <a:t>次世代燃料電池システムの性能・耐久性・信頼性の集中評価</a:t>
            </a:r>
            <a:r>
              <a:rPr lang="en-US" altLang="ja-JP" sz="1600" b="1" u="sng" dirty="0" smtClean="0">
                <a:solidFill>
                  <a:srgbClr val="000000"/>
                </a:solidFill>
                <a:latin typeface="Arial"/>
                <a:cs typeface="Times New Roman"/>
              </a:rPr>
              <a:t/>
            </a:r>
            <a:br>
              <a:rPr lang="en-US" altLang="ja-JP" sz="1600" b="1" u="sng" dirty="0" smtClean="0">
                <a:solidFill>
                  <a:srgbClr val="000000"/>
                </a:solidFill>
                <a:latin typeface="Arial"/>
                <a:cs typeface="Times New Roman"/>
              </a:rPr>
            </a:br>
            <a:r>
              <a:rPr lang="ja-JP" altLang="en-US" sz="1600" b="1" dirty="0" smtClean="0">
                <a:solidFill>
                  <a:srgbClr val="000000"/>
                </a:solidFill>
                <a:latin typeface="Arial"/>
                <a:cs typeface="Times New Roman"/>
              </a:rPr>
              <a:t>　</a:t>
            </a:r>
            <a:r>
              <a:rPr lang="en-US" altLang="ja-JP" sz="1600" dirty="0" smtClean="0">
                <a:solidFill>
                  <a:srgbClr val="000000"/>
                </a:solidFill>
                <a:latin typeface="Arial"/>
                <a:cs typeface="ＭＳ Ｐゴシック"/>
              </a:rPr>
              <a:t>NEXT-FC</a:t>
            </a:r>
            <a:r>
              <a:rPr lang="ja-JP" altLang="en-US" sz="1600" dirty="0" smtClean="0">
                <a:solidFill>
                  <a:srgbClr val="000000"/>
                </a:solidFill>
                <a:latin typeface="Arial"/>
                <a:cs typeface="ＭＳ Ｐゴシック"/>
              </a:rPr>
              <a:t>内に、家庭用、業務用、産業発電用など多様な実使用環境を模擬した実証サイトを整備し、</a:t>
            </a:r>
            <a:r>
              <a:rPr lang="en-US" altLang="ja-JP" sz="1600" dirty="0" smtClean="0">
                <a:solidFill>
                  <a:srgbClr val="000000"/>
                </a:solidFill>
                <a:latin typeface="Arial"/>
                <a:cs typeface="ＭＳ Ｐゴシック"/>
              </a:rPr>
              <a:t>SOFC</a:t>
            </a:r>
            <a:r>
              <a:rPr lang="ja-JP" altLang="en-US" sz="1600" dirty="0" smtClean="0">
                <a:solidFill>
                  <a:srgbClr val="000000"/>
                </a:solidFill>
                <a:latin typeface="Arial"/>
                <a:cs typeface="ＭＳ Ｐゴシック"/>
              </a:rPr>
              <a:t>実機による技術実証を行う。</a:t>
            </a:r>
            <a:endParaRPr lang="en-US" altLang="ja-JP" sz="1600" b="1" dirty="0" smtClean="0">
              <a:solidFill>
                <a:srgbClr val="000000"/>
              </a:solidFill>
              <a:latin typeface="Arial"/>
              <a:cs typeface="Times New Roman"/>
            </a:endParaRPr>
          </a:p>
          <a:p>
            <a:pPr>
              <a:spcAft>
                <a:spcPts val="0"/>
              </a:spcAft>
              <a:buFont typeface="Arial" charset="0"/>
              <a:buNone/>
              <a:defRPr/>
            </a:pPr>
            <a:r>
              <a:rPr lang="ja-JP" altLang="en-US" sz="1600" b="1" dirty="0" smtClean="0">
                <a:solidFill>
                  <a:srgbClr val="000000"/>
                </a:solidFill>
                <a:latin typeface="Arial"/>
                <a:cs typeface="Times New Roman"/>
              </a:rPr>
              <a:t>②　</a:t>
            </a:r>
            <a:r>
              <a:rPr lang="ja-JP" altLang="en-US" sz="1600" b="1" u="sng" dirty="0" smtClean="0">
                <a:solidFill>
                  <a:srgbClr val="000000"/>
                </a:solidFill>
                <a:latin typeface="Arial"/>
                <a:cs typeface="Times New Roman"/>
              </a:rPr>
              <a:t>次世代燃料電池最先端評価手法確立</a:t>
            </a:r>
            <a:r>
              <a:rPr lang="en-US" altLang="ja-JP" sz="1600" b="1" u="sng" dirty="0" smtClean="0">
                <a:solidFill>
                  <a:srgbClr val="000000"/>
                </a:solidFill>
                <a:latin typeface="Arial"/>
                <a:cs typeface="Times New Roman"/>
              </a:rPr>
              <a:t/>
            </a:r>
            <a:br>
              <a:rPr lang="en-US" altLang="ja-JP" sz="1600" b="1" u="sng" dirty="0" smtClean="0">
                <a:solidFill>
                  <a:srgbClr val="000000"/>
                </a:solidFill>
                <a:latin typeface="Arial"/>
                <a:cs typeface="Times New Roman"/>
              </a:rPr>
            </a:br>
            <a:r>
              <a:rPr lang="ja-JP" altLang="en-US" sz="1600" dirty="0" smtClean="0">
                <a:solidFill>
                  <a:srgbClr val="000000"/>
                </a:solidFill>
                <a:latin typeface="Arial"/>
                <a:cs typeface="Times New Roman"/>
              </a:rPr>
              <a:t>　</a:t>
            </a:r>
            <a:r>
              <a:rPr lang="ja-JP" altLang="en-US" sz="1600" dirty="0" smtClean="0">
                <a:solidFill>
                  <a:srgbClr val="000000"/>
                </a:solidFill>
                <a:latin typeface="Arial"/>
                <a:cs typeface="ＭＳ Ｐゴシック"/>
              </a:rPr>
              <a:t>稼働中（高温）の</a:t>
            </a:r>
            <a:r>
              <a:rPr lang="en-US" altLang="ja-JP" sz="1600" dirty="0" smtClean="0">
                <a:solidFill>
                  <a:srgbClr val="000000"/>
                </a:solidFill>
                <a:latin typeface="Arial"/>
                <a:cs typeface="ＭＳ Ｐゴシック"/>
              </a:rPr>
              <a:t>SOFC</a:t>
            </a:r>
            <a:r>
              <a:rPr lang="ja-JP" altLang="en-US" sz="1600" dirty="0" smtClean="0">
                <a:solidFill>
                  <a:srgbClr val="000000"/>
                </a:solidFill>
                <a:latin typeface="Arial"/>
                <a:cs typeface="ＭＳ Ｐゴシック"/>
              </a:rPr>
              <a:t>内部を原子レベルなどで観察できる先端分析機器を整備。劣化要因の解明手法を確立し、</a:t>
            </a:r>
            <a:r>
              <a:rPr lang="en-US" altLang="ja-JP" sz="1600" dirty="0" smtClean="0">
                <a:solidFill>
                  <a:srgbClr val="000000"/>
                </a:solidFill>
                <a:latin typeface="Arial"/>
                <a:cs typeface="ＭＳ Ｐゴシック"/>
              </a:rPr>
              <a:t>SOFC</a:t>
            </a:r>
            <a:r>
              <a:rPr lang="ja-JP" altLang="en-US" sz="1600" dirty="0" smtClean="0">
                <a:solidFill>
                  <a:srgbClr val="000000"/>
                </a:solidFill>
                <a:latin typeface="Arial"/>
                <a:cs typeface="ＭＳ Ｐゴシック"/>
              </a:rPr>
              <a:t>性能・耐久性の向上を図る。</a:t>
            </a:r>
            <a:endParaRPr lang="en-US" altLang="ja-JP" sz="1600" dirty="0" smtClean="0">
              <a:solidFill>
                <a:srgbClr val="000000"/>
              </a:solidFill>
              <a:latin typeface="Arial"/>
              <a:cs typeface="ＭＳ Ｐゴシック"/>
            </a:endParaRPr>
          </a:p>
          <a:p>
            <a:pPr>
              <a:spcAft>
                <a:spcPts val="0"/>
              </a:spcAft>
              <a:buFont typeface="+mj-ea"/>
              <a:buAutoNum type="circleNumDbPlain" startAt="3"/>
              <a:defRPr/>
            </a:pPr>
            <a:r>
              <a:rPr lang="ja-JP" altLang="en-US" sz="1600" b="1" dirty="0" smtClean="0">
                <a:solidFill>
                  <a:srgbClr val="000000"/>
                </a:solidFill>
                <a:latin typeface="Arial"/>
                <a:cs typeface="ＭＳ Ｐゴシック"/>
              </a:rPr>
              <a:t>　</a:t>
            </a:r>
            <a:r>
              <a:rPr lang="ja-JP" altLang="en-US" sz="1600" b="1" u="sng" dirty="0" smtClean="0">
                <a:solidFill>
                  <a:srgbClr val="000000"/>
                </a:solidFill>
                <a:latin typeface="Arial"/>
                <a:cs typeface="ＭＳ Ｐゴシック"/>
              </a:rPr>
              <a:t>次世代燃料電池を核にした未来エネルギー社会実証</a:t>
            </a:r>
            <a:r>
              <a:rPr lang="en-US" altLang="ja-JP" sz="1600" b="1" u="sng" dirty="0" smtClean="0">
                <a:solidFill>
                  <a:srgbClr val="000000"/>
                </a:solidFill>
                <a:latin typeface="Arial"/>
                <a:cs typeface="ＭＳ Ｐゴシック"/>
              </a:rPr>
              <a:t/>
            </a:r>
            <a:br>
              <a:rPr lang="en-US" altLang="ja-JP" sz="1600" b="1" u="sng" dirty="0" smtClean="0">
                <a:solidFill>
                  <a:srgbClr val="000000"/>
                </a:solidFill>
                <a:latin typeface="Arial"/>
                <a:cs typeface="ＭＳ Ｐゴシック"/>
              </a:rPr>
            </a:br>
            <a:r>
              <a:rPr lang="ja-JP" altLang="en-US" sz="1600" b="1" dirty="0" smtClean="0">
                <a:solidFill>
                  <a:srgbClr val="000000"/>
                </a:solidFill>
                <a:latin typeface="Arial"/>
                <a:cs typeface="ＭＳ Ｐゴシック"/>
              </a:rPr>
              <a:t>　</a:t>
            </a:r>
            <a:r>
              <a:rPr lang="ja-JP" altLang="en-US" sz="1600" dirty="0" smtClean="0">
                <a:latin typeface="ＭＳ Ｐゴシック"/>
                <a:cs typeface="ＭＳ Ｐゴシック"/>
              </a:rPr>
              <a:t>九大伊都キャンパス内で、</a:t>
            </a:r>
            <a:r>
              <a:rPr lang="en-US" altLang="ja-JP" sz="1600" dirty="0" smtClean="0">
                <a:latin typeface="ＭＳ Ｐゴシック"/>
                <a:cs typeface="ＭＳ Ｐゴシック"/>
              </a:rPr>
              <a:t>SOFC</a:t>
            </a:r>
            <a:r>
              <a:rPr lang="ja-JP" altLang="en-US" sz="1600" dirty="0" smtClean="0">
                <a:latin typeface="ＭＳ Ｐゴシック"/>
                <a:cs typeface="ＭＳ Ｐゴシック"/>
              </a:rPr>
              <a:t>実機による系統電力との連携性確認や、水電解で製造した水素の高圧貯蔵、水素燃料電池自動車によるゼロエミッションモビリティ可能性検証を実施。</a:t>
            </a:r>
            <a:endParaRPr lang="en-US" sz="1600" dirty="0" smtClean="0">
              <a:latin typeface="ＭＳ Ｐゴシック"/>
              <a:cs typeface="ＭＳ Ｐゴシック"/>
            </a:endParaRPr>
          </a:p>
        </p:txBody>
      </p:sp>
      <p:sp>
        <p:nvSpPr>
          <p:cNvPr id="74757" name="Rectangle 6"/>
          <p:cNvSpPr>
            <a:spLocks noChangeArrowheads="1"/>
          </p:cNvSpPr>
          <p:nvPr/>
        </p:nvSpPr>
        <p:spPr bwMode="auto">
          <a:xfrm>
            <a:off x="0" y="764704"/>
            <a:ext cx="9143999" cy="830997"/>
          </a:xfrm>
          <a:prstGeom prst="rect">
            <a:avLst/>
          </a:prstGeom>
          <a:noFill/>
          <a:ln w="12700">
            <a:noFill/>
            <a:miter lim="800000"/>
            <a:headEnd/>
            <a:tailEnd/>
          </a:ln>
        </p:spPr>
        <p:txBody>
          <a:bodyPr wrap="square">
            <a:spAutoFit/>
          </a:bodyPr>
          <a:lstStyle/>
          <a:p>
            <a:pPr eaLnBrk="1" hangingPunct="1"/>
            <a:r>
              <a:rPr lang="en-US" altLang="ja-JP" sz="1600" b="1" dirty="0" smtClean="0">
                <a:solidFill>
                  <a:srgbClr val="0070C0"/>
                </a:solidFill>
                <a:latin typeface="Calibri" pitchFamily="34" charset="0"/>
              </a:rPr>
              <a:t>&lt;</a:t>
            </a:r>
            <a:r>
              <a:rPr lang="ja-JP" altLang="en-US" sz="1600" b="1" dirty="0" smtClean="0">
                <a:solidFill>
                  <a:srgbClr val="0070C0"/>
                </a:solidFill>
                <a:latin typeface="Calibri" pitchFamily="34" charset="0"/>
              </a:rPr>
              <a:t>概　要</a:t>
            </a:r>
            <a:r>
              <a:rPr lang="en-US" altLang="ja-JP" sz="1600" b="1" dirty="0" smtClean="0">
                <a:solidFill>
                  <a:srgbClr val="0070C0"/>
                </a:solidFill>
                <a:latin typeface="Calibri" pitchFamily="34" charset="0"/>
              </a:rPr>
              <a:t>&gt;</a:t>
            </a:r>
          </a:p>
          <a:p>
            <a:r>
              <a:rPr lang="ja-JP" altLang="en-US" sz="1600" dirty="0" smtClean="0">
                <a:solidFill>
                  <a:srgbClr val="000000"/>
                </a:solidFill>
                <a:latin typeface="Calibri" pitchFamily="34" charset="0"/>
              </a:rPr>
              <a:t>　九州大学・次世代燃料電池産学連携研究センター</a:t>
            </a:r>
            <a:r>
              <a:rPr lang="en-US" altLang="ja-JP" sz="1600" dirty="0" smtClean="0">
                <a:solidFill>
                  <a:srgbClr val="000000"/>
                </a:solidFill>
                <a:latin typeface="Calibri" pitchFamily="34" charset="0"/>
              </a:rPr>
              <a:t>〔NEXT-FC〕</a:t>
            </a:r>
            <a:r>
              <a:rPr lang="ja-JP" altLang="en-US" sz="1600" dirty="0" smtClean="0">
                <a:solidFill>
                  <a:srgbClr val="000000"/>
                </a:solidFill>
                <a:latin typeface="Calibri" pitchFamily="34" charset="0"/>
              </a:rPr>
              <a:t>において、次世代型燃料電池（</a:t>
            </a:r>
            <a:r>
              <a:rPr lang="en-US" altLang="ja-JP" sz="1600" dirty="0" smtClean="0">
                <a:solidFill>
                  <a:srgbClr val="000000"/>
                </a:solidFill>
                <a:latin typeface="Calibri" pitchFamily="34" charset="0"/>
              </a:rPr>
              <a:t>SOFC</a:t>
            </a:r>
            <a:r>
              <a:rPr lang="ja-JP" altLang="en-US" sz="1600" dirty="0" smtClean="0">
                <a:solidFill>
                  <a:srgbClr val="000000"/>
                </a:solidFill>
                <a:latin typeface="Calibri" pitchFamily="34" charset="0"/>
              </a:rPr>
              <a:t>）の性能・耐久性・信頼性向上のための基盤研究を実施するとともに、本格的社会実証研究を実施する。</a:t>
            </a:r>
            <a:endParaRPr lang="en-US" altLang="ja-JP" sz="1600" dirty="0" smtClean="0">
              <a:solidFill>
                <a:srgbClr val="000000"/>
              </a:solidFill>
              <a:latin typeface="Calibri" pitchFamily="34" charset="0"/>
            </a:endParaRPr>
          </a:p>
        </p:txBody>
      </p:sp>
      <p:sp>
        <p:nvSpPr>
          <p:cNvPr id="506882" name="Text Box 2"/>
          <p:cNvSpPr txBox="1">
            <a:spLocks noChangeArrowheads="1"/>
          </p:cNvSpPr>
          <p:nvPr/>
        </p:nvSpPr>
        <p:spPr bwMode="auto">
          <a:xfrm>
            <a:off x="142875" y="112713"/>
            <a:ext cx="9001125" cy="533400"/>
          </a:xfrm>
          <a:prstGeom prst="rect">
            <a:avLst/>
          </a:prstGeom>
          <a:solidFill>
            <a:srgbClr val="FFFFFF"/>
          </a:solidFill>
          <a:ln>
            <a:noFill/>
          </a:ln>
          <a:extLst/>
        </p:spPr>
        <p:txBody>
          <a:bodyP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defRPr/>
            </a:pPr>
            <a:r>
              <a:rPr lang="ja-JP" altLang="en-US" sz="2800" b="1" dirty="0" smtClean="0">
                <a:solidFill>
                  <a:srgbClr val="FF3300"/>
                </a:solidFill>
                <a:effectLst>
                  <a:outerShdw blurRad="38100" dist="38100" dir="2700000" algn="tl">
                    <a:srgbClr val="C0C0C0"/>
                  </a:outerShdw>
                </a:effectLst>
                <a:latin typeface="Century" pitchFamily="18" charset="0"/>
              </a:rPr>
              <a:t>「総合</a:t>
            </a:r>
            <a:r>
              <a:rPr lang="ja-JP" altLang="en-US" sz="2800" b="1" dirty="0">
                <a:solidFill>
                  <a:srgbClr val="FF3300"/>
                </a:solidFill>
                <a:effectLst>
                  <a:outerShdw blurRad="38100" dist="38100" dir="2700000" algn="tl">
                    <a:srgbClr val="C0C0C0"/>
                  </a:outerShdw>
                </a:effectLst>
                <a:latin typeface="Century" pitchFamily="18" charset="0"/>
              </a:rPr>
              <a:t>特区を活用したスマート燃料電池社会</a:t>
            </a:r>
            <a:r>
              <a:rPr lang="ja-JP" altLang="en-US" sz="2800" b="1" dirty="0" smtClean="0">
                <a:solidFill>
                  <a:srgbClr val="FF3300"/>
                </a:solidFill>
                <a:effectLst>
                  <a:outerShdw blurRad="38100" dist="38100" dir="2700000" algn="tl">
                    <a:srgbClr val="C0C0C0"/>
                  </a:outerShdw>
                </a:effectLst>
                <a:latin typeface="Century" pitchFamily="18" charset="0"/>
              </a:rPr>
              <a:t>実証」まとめ</a:t>
            </a:r>
            <a:endParaRPr lang="ja-JP" altLang="en-US" sz="2800" b="1" dirty="0">
              <a:solidFill>
                <a:srgbClr val="FF3300"/>
              </a:solidFill>
              <a:effectLst>
                <a:outerShdw blurRad="38100" dist="38100" dir="2700000" algn="tl">
                  <a:srgbClr val="C0C0C0"/>
                </a:outerShdw>
              </a:effectLst>
              <a:latin typeface="Century" pitchFamily="18" charset="0"/>
            </a:endParaRPr>
          </a:p>
        </p:txBody>
      </p:sp>
      <p:sp>
        <p:nvSpPr>
          <p:cNvPr id="74759" name="Rectangle 3"/>
          <p:cNvSpPr>
            <a:spLocks noChangeArrowheads="1"/>
          </p:cNvSpPr>
          <p:nvPr/>
        </p:nvSpPr>
        <p:spPr bwMode="auto">
          <a:xfrm>
            <a:off x="161925" y="666750"/>
            <a:ext cx="8153400" cy="76200"/>
          </a:xfrm>
          <a:prstGeom prst="rect">
            <a:avLst/>
          </a:prstGeom>
          <a:gradFill rotWithShape="0">
            <a:gsLst>
              <a:gs pos="0">
                <a:srgbClr val="6699FF"/>
              </a:gs>
              <a:gs pos="100000">
                <a:srgbClr val="FFFFFF"/>
              </a:gs>
            </a:gsLst>
            <a:lin ang="0" scaled="1"/>
          </a:gradFill>
          <a:ln w="9525">
            <a:noFill/>
            <a:miter lim="800000"/>
            <a:headEnd/>
            <a:tailEnd/>
          </a:ln>
        </p:spPr>
        <p:txBody>
          <a:bodyPr wrap="none" anchor="ctr"/>
          <a:lstStyle/>
          <a:p>
            <a:pPr eaLnBrk="1" hangingPunct="1"/>
            <a:endParaRPr lang="ja-JP" altLang="en-US" sz="2400">
              <a:solidFill>
                <a:srgbClr val="000000"/>
              </a:solidFill>
              <a:latin typeface="Times New Roman" pitchFamily="18" charset="0"/>
            </a:endParaRPr>
          </a:p>
        </p:txBody>
      </p:sp>
      <p:sp>
        <p:nvSpPr>
          <p:cNvPr id="12" name="Rectangle 3"/>
          <p:cNvSpPr>
            <a:spLocks noChangeArrowheads="1"/>
          </p:cNvSpPr>
          <p:nvPr/>
        </p:nvSpPr>
        <p:spPr bwMode="auto">
          <a:xfrm>
            <a:off x="0" y="5301208"/>
            <a:ext cx="9143999" cy="1077218"/>
          </a:xfrm>
          <a:prstGeom prst="rect">
            <a:avLst/>
          </a:prstGeom>
          <a:noFill/>
          <a:ln w="12700">
            <a:noFill/>
            <a:miter lim="800000"/>
            <a:headEnd/>
            <a:tailEnd/>
          </a:ln>
        </p:spPr>
        <p:txBody>
          <a:bodyPr wrap="square">
            <a:spAutoFit/>
          </a:bodyPr>
          <a:lstStyle/>
          <a:p>
            <a:pPr eaLnBrk="1" hangingPunct="1"/>
            <a:r>
              <a:rPr lang="en-US" altLang="ja-JP" sz="1600" b="1" dirty="0" smtClean="0">
                <a:solidFill>
                  <a:srgbClr val="0070C0"/>
                </a:solidFill>
                <a:latin typeface="Calibri" pitchFamily="34" charset="0"/>
              </a:rPr>
              <a:t>&lt;</a:t>
            </a:r>
            <a:r>
              <a:rPr lang="ja-JP" altLang="en-US" sz="1600" b="1" dirty="0" smtClean="0">
                <a:solidFill>
                  <a:srgbClr val="0070C0"/>
                </a:solidFill>
                <a:latin typeface="Calibri" pitchFamily="34" charset="0"/>
              </a:rPr>
              <a:t>事業費</a:t>
            </a:r>
            <a:r>
              <a:rPr lang="en-US" altLang="ja-JP" sz="1600" b="1" dirty="0" smtClean="0">
                <a:solidFill>
                  <a:srgbClr val="0070C0"/>
                </a:solidFill>
                <a:latin typeface="Calibri" pitchFamily="34" charset="0"/>
              </a:rPr>
              <a:t>&gt;</a:t>
            </a:r>
          </a:p>
          <a:p>
            <a:r>
              <a:rPr lang="ja-JP" altLang="en-US" sz="1600" dirty="0" smtClean="0">
                <a:solidFill>
                  <a:srgbClr val="000000"/>
                </a:solidFill>
                <a:latin typeface="Calibri" pitchFamily="34" charset="0"/>
              </a:rPr>
              <a:t>　</a:t>
            </a:r>
            <a:r>
              <a:rPr lang="en-US" altLang="ja-JP" sz="1600" dirty="0" smtClean="0">
                <a:solidFill>
                  <a:srgbClr val="000000"/>
                </a:solidFill>
                <a:latin typeface="Calibri" pitchFamily="34" charset="0"/>
              </a:rPr>
              <a:t>1,751</a:t>
            </a:r>
            <a:r>
              <a:rPr lang="ja-JP" altLang="en-US" sz="1600" dirty="0" smtClean="0">
                <a:solidFill>
                  <a:srgbClr val="000000"/>
                </a:solidFill>
                <a:latin typeface="Calibri" pitchFamily="34" charset="0"/>
              </a:rPr>
              <a:t>百万円（財源：総合特区推進調整費）</a:t>
            </a:r>
            <a:endParaRPr lang="en-US" altLang="ja-JP" sz="1600" dirty="0" smtClean="0">
              <a:solidFill>
                <a:srgbClr val="000000"/>
              </a:solidFill>
              <a:latin typeface="Calibri" pitchFamily="34" charset="0"/>
            </a:endParaRPr>
          </a:p>
          <a:p>
            <a:r>
              <a:rPr lang="ja-JP" altLang="en-US" sz="1600" dirty="0" smtClean="0">
                <a:solidFill>
                  <a:srgbClr val="000000"/>
                </a:solidFill>
                <a:latin typeface="Calibri" pitchFamily="34" charset="0"/>
              </a:rPr>
              <a:t>　用途：施設改修工事、ガス供給インフラ整備、先端分析機器導入、実証用次世代燃料電池導入、</a:t>
            </a:r>
            <a:endParaRPr lang="en-US" altLang="ja-JP" sz="1600" dirty="0" smtClean="0">
              <a:solidFill>
                <a:srgbClr val="000000"/>
              </a:solidFill>
              <a:latin typeface="Calibri" pitchFamily="34" charset="0"/>
            </a:endParaRPr>
          </a:p>
          <a:p>
            <a:r>
              <a:rPr lang="ja-JP" altLang="en-US" sz="1600" dirty="0" smtClean="0">
                <a:solidFill>
                  <a:srgbClr val="000000"/>
                </a:solidFill>
                <a:latin typeface="Calibri" pitchFamily="34" charset="0"/>
              </a:rPr>
              <a:t>　　　　　水素燃料電池自動車導入　等</a:t>
            </a:r>
            <a:endParaRPr lang="en-US" altLang="ja-JP" sz="1600" dirty="0">
              <a:solidFill>
                <a:srgbClr val="000000"/>
              </a:solidFill>
              <a:latin typeface="Calibri"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5"/>
          <p:cNvPicPr>
            <a:picLocks noChangeAspect="1" noChangeArrowheads="1"/>
          </p:cNvPicPr>
          <p:nvPr/>
        </p:nvPicPr>
        <p:blipFill>
          <a:blip r:embed="rId2" cstate="print"/>
          <a:srcRect/>
          <a:stretch>
            <a:fillRect/>
          </a:stretch>
        </p:blipFill>
        <p:spPr bwMode="auto">
          <a:xfrm>
            <a:off x="4540250" y="3530600"/>
            <a:ext cx="4603750" cy="3028950"/>
          </a:xfrm>
          <a:prstGeom prst="rect">
            <a:avLst/>
          </a:prstGeom>
          <a:noFill/>
          <a:ln w="9525">
            <a:noFill/>
            <a:miter lim="800000"/>
            <a:headEnd/>
            <a:tailEnd/>
          </a:ln>
        </p:spPr>
      </p:pic>
      <p:pic>
        <p:nvPicPr>
          <p:cNvPr id="2051" name="Picture 16"/>
          <p:cNvPicPr>
            <a:picLocks noChangeAspect="1" noChangeArrowheads="1"/>
          </p:cNvPicPr>
          <p:nvPr/>
        </p:nvPicPr>
        <p:blipFill>
          <a:blip r:embed="rId3" cstate="print"/>
          <a:srcRect/>
          <a:stretch>
            <a:fillRect/>
          </a:stretch>
        </p:blipFill>
        <p:spPr bwMode="auto">
          <a:xfrm>
            <a:off x="412750" y="695325"/>
            <a:ext cx="6804025" cy="2035175"/>
          </a:xfrm>
          <a:prstGeom prst="rect">
            <a:avLst/>
          </a:prstGeom>
          <a:noFill/>
          <a:ln w="9525">
            <a:noFill/>
            <a:miter lim="800000"/>
            <a:headEnd/>
            <a:tailEnd/>
          </a:ln>
        </p:spPr>
      </p:pic>
      <p:sp>
        <p:nvSpPr>
          <p:cNvPr id="4" name="Text Box 2"/>
          <p:cNvSpPr txBox="1">
            <a:spLocks noChangeArrowheads="1"/>
          </p:cNvSpPr>
          <p:nvPr/>
        </p:nvSpPr>
        <p:spPr bwMode="auto">
          <a:xfrm>
            <a:off x="1" y="36513"/>
            <a:ext cx="9144000" cy="533400"/>
          </a:xfrm>
          <a:prstGeom prst="rect">
            <a:avLst/>
          </a:prstGeom>
          <a:solidFill>
            <a:srgbClr val="FFFFFF"/>
          </a:solidFill>
          <a:ln>
            <a:noFill/>
          </a:ln>
          <a:extLst/>
        </p:spPr>
        <p:txBody>
          <a:bodyP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defRPr/>
            </a:pPr>
            <a:r>
              <a:rPr lang="ja-JP" altLang="en-US" sz="2600" b="1" dirty="0" smtClean="0">
                <a:solidFill>
                  <a:srgbClr val="FF3300"/>
                </a:solidFill>
                <a:effectLst>
                  <a:outerShdw blurRad="38100" dist="38100" dir="2700000" algn="tl">
                    <a:srgbClr val="000000">
                      <a:alpha val="43137"/>
                    </a:srgbClr>
                  </a:outerShdw>
                </a:effectLst>
                <a:latin typeface="Century" pitchFamily="18" charset="0"/>
              </a:rPr>
              <a:t>①</a:t>
            </a:r>
            <a:r>
              <a:rPr lang="ja-JP" altLang="en-US" sz="2600" b="1" dirty="0" smtClean="0">
                <a:solidFill>
                  <a:srgbClr val="FF3300"/>
                </a:solidFill>
                <a:effectLst>
                  <a:outerShdw blurRad="38100" dist="38100" dir="2700000" algn="tl">
                    <a:srgbClr val="000000">
                      <a:alpha val="43137"/>
                    </a:srgbClr>
                  </a:outerShdw>
                </a:effectLst>
                <a:latin typeface="Arial"/>
                <a:cs typeface="Times New Roman"/>
              </a:rPr>
              <a:t>次世代燃料電池システムの性能・耐久性・信頼性の集中評価</a:t>
            </a:r>
            <a:endParaRPr lang="ja-JP" altLang="en-US" sz="2600" b="1" dirty="0">
              <a:solidFill>
                <a:srgbClr val="FF3300"/>
              </a:solidFill>
              <a:effectLst>
                <a:outerShdw blurRad="38100" dist="38100" dir="2700000" algn="tl">
                  <a:srgbClr val="000000">
                    <a:alpha val="43137"/>
                  </a:srgbClr>
                </a:outerShdw>
              </a:effectLst>
              <a:latin typeface="Century" pitchFamily="18" charset="0"/>
            </a:endParaRPr>
          </a:p>
          <a:p>
            <a:pPr eaLnBrk="1" hangingPunct="1">
              <a:defRPr/>
            </a:pPr>
            <a:endParaRPr lang="ja-JP" altLang="en-US" sz="2600" b="1" dirty="0" smtClean="0">
              <a:solidFill>
                <a:srgbClr val="FF3300"/>
              </a:solidFill>
              <a:effectLst>
                <a:outerShdw blurRad="38100" dist="38100" dir="2700000" algn="tl">
                  <a:srgbClr val="000000">
                    <a:alpha val="43137"/>
                  </a:srgbClr>
                </a:outerShdw>
              </a:effectLst>
              <a:latin typeface="Century" pitchFamily="18" charset="0"/>
            </a:endParaRPr>
          </a:p>
        </p:txBody>
      </p:sp>
      <p:sp>
        <p:nvSpPr>
          <p:cNvPr id="2053" name="Rectangle 3"/>
          <p:cNvSpPr>
            <a:spLocks noChangeArrowheads="1"/>
          </p:cNvSpPr>
          <p:nvPr/>
        </p:nvSpPr>
        <p:spPr bwMode="auto">
          <a:xfrm>
            <a:off x="161925" y="504825"/>
            <a:ext cx="8153400" cy="76200"/>
          </a:xfrm>
          <a:prstGeom prst="rect">
            <a:avLst/>
          </a:prstGeom>
          <a:gradFill rotWithShape="0">
            <a:gsLst>
              <a:gs pos="0">
                <a:srgbClr val="6699FF"/>
              </a:gs>
              <a:gs pos="100000">
                <a:srgbClr val="FFFFFF"/>
              </a:gs>
            </a:gsLst>
            <a:lin ang="0" scaled="1"/>
          </a:gradFill>
          <a:ln w="9525">
            <a:noFill/>
            <a:miter lim="800000"/>
            <a:headEnd/>
            <a:tailEnd/>
          </a:ln>
        </p:spPr>
        <p:txBody>
          <a:bodyPr wrap="none" anchor="ctr"/>
          <a:lstStyle/>
          <a:p>
            <a:pPr eaLnBrk="1" hangingPunct="1"/>
            <a:endParaRPr lang="ja-JP" altLang="en-US" sz="2400">
              <a:solidFill>
                <a:srgbClr val="000000"/>
              </a:solidFill>
              <a:latin typeface="Times New Roman" pitchFamily="18" charset="0"/>
            </a:endParaRPr>
          </a:p>
        </p:txBody>
      </p:sp>
      <p:sp>
        <p:nvSpPr>
          <p:cNvPr id="2054" name="テキスト ボックス 2"/>
          <p:cNvSpPr txBox="1">
            <a:spLocks noChangeArrowheads="1"/>
          </p:cNvSpPr>
          <p:nvPr/>
        </p:nvSpPr>
        <p:spPr bwMode="auto">
          <a:xfrm>
            <a:off x="228600" y="3052763"/>
            <a:ext cx="4216400" cy="3448050"/>
          </a:xfrm>
          <a:prstGeom prst="rect">
            <a:avLst/>
          </a:prstGeom>
          <a:noFill/>
          <a:ln w="9525">
            <a:solidFill>
              <a:srgbClr val="000000"/>
            </a:solidFill>
            <a:miter lim="800000"/>
            <a:headEnd/>
            <a:tailEnd/>
          </a:ln>
        </p:spPr>
        <p:txBody>
          <a:bodyPr>
            <a:spAutoFit/>
          </a:bodyPr>
          <a:lstStyle/>
          <a:p>
            <a:pPr eaLnBrk="1" hangingPunct="1"/>
            <a:r>
              <a:rPr lang="ja-JP" altLang="en-US" sz="2000" b="1" dirty="0">
                <a:solidFill>
                  <a:srgbClr val="0000FF"/>
                </a:solidFill>
              </a:rPr>
              <a:t>＜本格実証</a:t>
            </a:r>
            <a:r>
              <a:rPr lang="ja-JP" altLang="en-US" sz="2000" b="1" dirty="0" smtClean="0">
                <a:solidFill>
                  <a:srgbClr val="0000FF"/>
                </a:solidFill>
              </a:rPr>
              <a:t>サイトを構築</a:t>
            </a:r>
            <a:r>
              <a:rPr lang="ja-JP" altLang="en-US" sz="2000" b="1" dirty="0">
                <a:solidFill>
                  <a:srgbClr val="0000FF"/>
                </a:solidFill>
              </a:rPr>
              <a:t>＞</a:t>
            </a:r>
            <a:endParaRPr lang="en-US" altLang="ja-JP" sz="2000" b="1" dirty="0">
              <a:solidFill>
                <a:srgbClr val="0000FF"/>
              </a:solidFill>
            </a:endParaRPr>
          </a:p>
          <a:p>
            <a:pPr eaLnBrk="1" hangingPunct="1"/>
            <a:r>
              <a:rPr lang="ja-JP" altLang="en-US" dirty="0"/>
              <a:t>●</a:t>
            </a:r>
            <a:r>
              <a:rPr lang="en-US" altLang="ja-JP" dirty="0"/>
              <a:t>NEXT-FC</a:t>
            </a:r>
            <a:r>
              <a:rPr lang="ja-JP" altLang="en-US" dirty="0"/>
              <a:t>棟地下１階に次世代燃料</a:t>
            </a:r>
            <a:endParaRPr lang="en-US" altLang="ja-JP" dirty="0"/>
          </a:p>
          <a:p>
            <a:pPr eaLnBrk="1" hangingPunct="1"/>
            <a:r>
              <a:rPr lang="ja-JP" altLang="en-US" dirty="0"/>
              <a:t>　　電池の本格実証サイト構築</a:t>
            </a:r>
            <a:endParaRPr lang="en-US" altLang="ja-JP" dirty="0"/>
          </a:p>
          <a:p>
            <a:pPr eaLnBrk="1" hangingPunct="1"/>
            <a:r>
              <a:rPr lang="ja-JP" altLang="en-US" dirty="0"/>
              <a:t>●長時間耐久試験実施のための無停電</a:t>
            </a:r>
            <a:endParaRPr lang="en-US" altLang="ja-JP" dirty="0"/>
          </a:p>
          <a:p>
            <a:pPr eaLnBrk="1" hangingPunct="1"/>
            <a:r>
              <a:rPr lang="ja-JP" altLang="en-US" dirty="0"/>
              <a:t>　　電源完備の計測インフラ構築</a:t>
            </a:r>
            <a:endParaRPr lang="en-US" altLang="ja-JP" dirty="0"/>
          </a:p>
          <a:p>
            <a:pPr eaLnBrk="1" hangingPunct="1"/>
            <a:r>
              <a:rPr lang="ja-JP" altLang="en-US" dirty="0"/>
              <a:t>●実験用ガス（水素、空気、窒素、</a:t>
            </a:r>
            <a:endParaRPr lang="en-US" altLang="ja-JP" dirty="0"/>
          </a:p>
          <a:p>
            <a:pPr eaLnBrk="1" hangingPunct="1"/>
            <a:r>
              <a:rPr lang="ja-JP" altLang="en-US" dirty="0"/>
              <a:t>　　都市ガス等）の供給インフラ</a:t>
            </a:r>
            <a:endParaRPr lang="en-US" altLang="ja-JP" dirty="0"/>
          </a:p>
          <a:p>
            <a:pPr eaLnBrk="1" hangingPunct="1"/>
            <a:r>
              <a:rPr lang="ja-JP" altLang="en-US" dirty="0"/>
              <a:t>●ガス漏洩センサーシステム等保安設備</a:t>
            </a:r>
            <a:endParaRPr lang="en-US" altLang="ja-JP" dirty="0"/>
          </a:p>
          <a:p>
            <a:pPr eaLnBrk="1" hangingPunct="1"/>
            <a:r>
              <a:rPr lang="ja-JP" altLang="en-US" dirty="0"/>
              <a:t>●各種環境での実証試験のための</a:t>
            </a:r>
            <a:endParaRPr lang="en-US" altLang="ja-JP" dirty="0"/>
          </a:p>
          <a:p>
            <a:pPr eaLnBrk="1" hangingPunct="1"/>
            <a:r>
              <a:rPr lang="ja-JP" altLang="en-US" dirty="0"/>
              <a:t>　　環境試験室・真空試験室等設置</a:t>
            </a:r>
            <a:endParaRPr lang="en-US" altLang="ja-JP" dirty="0"/>
          </a:p>
          <a:p>
            <a:pPr eaLnBrk="1" hangingPunct="1"/>
            <a:r>
              <a:rPr lang="ja-JP" altLang="en-US" dirty="0"/>
              <a:t>●既存実験室との階段等のアクセス施設</a:t>
            </a:r>
            <a:endParaRPr lang="en-US" altLang="ja-JP" dirty="0"/>
          </a:p>
          <a:p>
            <a:pPr eaLnBrk="1" hangingPunct="1"/>
            <a:r>
              <a:rPr lang="ja-JP" altLang="en-US" dirty="0"/>
              <a:t>　　追加設置、防火インフラ強化</a:t>
            </a:r>
          </a:p>
        </p:txBody>
      </p:sp>
      <p:sp>
        <p:nvSpPr>
          <p:cNvPr id="2055" name="テキスト ボックス 1"/>
          <p:cNvSpPr txBox="1">
            <a:spLocks noChangeArrowheads="1"/>
          </p:cNvSpPr>
          <p:nvPr/>
        </p:nvSpPr>
        <p:spPr bwMode="auto">
          <a:xfrm>
            <a:off x="460375" y="814388"/>
            <a:ext cx="1889125" cy="307975"/>
          </a:xfrm>
          <a:prstGeom prst="rect">
            <a:avLst/>
          </a:prstGeom>
          <a:noFill/>
          <a:ln w="9525">
            <a:noFill/>
            <a:miter lim="800000"/>
            <a:headEnd/>
            <a:tailEnd/>
          </a:ln>
        </p:spPr>
        <p:txBody>
          <a:bodyPr wrap="none">
            <a:spAutoFit/>
          </a:bodyPr>
          <a:lstStyle/>
          <a:p>
            <a:pPr eaLnBrk="1" hangingPunct="1"/>
            <a:r>
              <a:rPr lang="ja-JP" altLang="en-US" sz="1400" b="1">
                <a:solidFill>
                  <a:srgbClr val="FFFF00"/>
                </a:solidFill>
              </a:rPr>
              <a:t>ＮＥＸＴ</a:t>
            </a:r>
            <a:r>
              <a:rPr lang="en-US" altLang="ja-JP" sz="1400" b="1">
                <a:solidFill>
                  <a:srgbClr val="FFFF00"/>
                </a:solidFill>
              </a:rPr>
              <a:t>-</a:t>
            </a:r>
            <a:r>
              <a:rPr lang="ja-JP" altLang="en-US" sz="1400" b="1">
                <a:solidFill>
                  <a:srgbClr val="FFFF00"/>
                </a:solidFill>
              </a:rPr>
              <a:t>ＦＣ棟（右半分）</a:t>
            </a:r>
          </a:p>
        </p:txBody>
      </p:sp>
      <p:sp>
        <p:nvSpPr>
          <p:cNvPr id="8" name="テキスト ボックス 1"/>
          <p:cNvSpPr txBox="1">
            <a:spLocks noChangeArrowheads="1"/>
          </p:cNvSpPr>
          <p:nvPr/>
        </p:nvSpPr>
        <p:spPr bwMode="auto">
          <a:xfrm>
            <a:off x="7362825" y="1050925"/>
            <a:ext cx="1528763" cy="277813"/>
          </a:xfrm>
          <a:prstGeom prst="rect">
            <a:avLst/>
          </a:prstGeom>
          <a:noFill/>
          <a:ln>
            <a:noFill/>
          </a:ln>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auto" hangingPunct="1">
              <a:spcBef>
                <a:spcPts val="0"/>
              </a:spcBef>
              <a:spcAft>
                <a:spcPts val="0"/>
              </a:spcAft>
              <a:defRPr/>
            </a:pPr>
            <a:r>
              <a:rPr lang="ja-JP" altLang="en-US" sz="1200" b="1" u="sng" kern="0" dirty="0" smtClean="0">
                <a:effectLst>
                  <a:outerShdw blurRad="38100" dist="38100" dir="2700000" algn="tl">
                    <a:srgbClr val="C0C0C0"/>
                  </a:outerShdw>
                </a:effectLst>
              </a:rPr>
              <a:t>４階：基礎研究エリア</a:t>
            </a:r>
          </a:p>
        </p:txBody>
      </p:sp>
      <p:sp>
        <p:nvSpPr>
          <p:cNvPr id="9" name="テキスト ボックス 13"/>
          <p:cNvSpPr txBox="1">
            <a:spLocks noChangeArrowheads="1"/>
          </p:cNvSpPr>
          <p:nvPr/>
        </p:nvSpPr>
        <p:spPr bwMode="auto">
          <a:xfrm>
            <a:off x="7367588" y="1347788"/>
            <a:ext cx="1528762" cy="277812"/>
          </a:xfrm>
          <a:prstGeom prst="rect">
            <a:avLst/>
          </a:prstGeom>
          <a:noFill/>
          <a:ln>
            <a:noFill/>
          </a:ln>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auto" hangingPunct="1">
              <a:spcBef>
                <a:spcPts val="0"/>
              </a:spcBef>
              <a:spcAft>
                <a:spcPts val="0"/>
              </a:spcAft>
              <a:defRPr/>
            </a:pPr>
            <a:r>
              <a:rPr lang="ja-JP" altLang="en-US" sz="1200" b="1" u="sng" kern="0" dirty="0" smtClean="0">
                <a:effectLst>
                  <a:outerShdw blurRad="38100" dist="38100" dir="2700000" algn="tl">
                    <a:srgbClr val="C0C0C0"/>
                  </a:outerShdw>
                </a:effectLst>
              </a:rPr>
              <a:t>３階：企業研究エリア</a:t>
            </a:r>
          </a:p>
        </p:txBody>
      </p:sp>
      <p:sp>
        <p:nvSpPr>
          <p:cNvPr id="10" name="テキスト ボックス 14"/>
          <p:cNvSpPr txBox="1">
            <a:spLocks noChangeArrowheads="1"/>
          </p:cNvSpPr>
          <p:nvPr/>
        </p:nvSpPr>
        <p:spPr bwMode="auto">
          <a:xfrm>
            <a:off x="7342188" y="1638300"/>
            <a:ext cx="1528762" cy="277813"/>
          </a:xfrm>
          <a:prstGeom prst="rect">
            <a:avLst/>
          </a:prstGeom>
          <a:noFill/>
          <a:ln>
            <a:noFill/>
          </a:ln>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auto" hangingPunct="1">
              <a:spcBef>
                <a:spcPts val="0"/>
              </a:spcBef>
              <a:spcAft>
                <a:spcPts val="0"/>
              </a:spcAft>
              <a:defRPr/>
            </a:pPr>
            <a:r>
              <a:rPr lang="ja-JP" altLang="en-US" sz="1200" b="1" u="sng" kern="0" dirty="0" smtClean="0">
                <a:effectLst>
                  <a:outerShdw blurRad="38100" dist="38100" dir="2700000" algn="tl">
                    <a:srgbClr val="C0C0C0"/>
                  </a:outerShdw>
                </a:effectLst>
              </a:rPr>
              <a:t>２階：産学交流エリア</a:t>
            </a:r>
          </a:p>
        </p:txBody>
      </p:sp>
      <p:sp>
        <p:nvSpPr>
          <p:cNvPr id="11" name="テキスト ボックス 15"/>
          <p:cNvSpPr txBox="1">
            <a:spLocks noChangeArrowheads="1"/>
          </p:cNvSpPr>
          <p:nvPr/>
        </p:nvSpPr>
        <p:spPr bwMode="auto">
          <a:xfrm>
            <a:off x="7339013" y="1922463"/>
            <a:ext cx="1528762" cy="277812"/>
          </a:xfrm>
          <a:prstGeom prst="rect">
            <a:avLst/>
          </a:prstGeom>
          <a:noFill/>
          <a:ln>
            <a:noFill/>
          </a:ln>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auto" hangingPunct="1">
              <a:spcBef>
                <a:spcPts val="0"/>
              </a:spcBef>
              <a:spcAft>
                <a:spcPts val="0"/>
              </a:spcAft>
              <a:defRPr/>
            </a:pPr>
            <a:r>
              <a:rPr lang="ja-JP" altLang="en-US" sz="1200" b="1" u="sng" kern="0" dirty="0" smtClean="0">
                <a:effectLst>
                  <a:outerShdw blurRad="38100" dist="38100" dir="2700000" algn="tl">
                    <a:srgbClr val="C0C0C0"/>
                  </a:outerShdw>
                </a:effectLst>
              </a:rPr>
              <a:t>１階：先端分析エリア</a:t>
            </a:r>
          </a:p>
        </p:txBody>
      </p:sp>
      <p:sp>
        <p:nvSpPr>
          <p:cNvPr id="3" name="角丸四角形 2"/>
          <p:cNvSpPr/>
          <p:nvPr/>
        </p:nvSpPr>
        <p:spPr>
          <a:xfrm>
            <a:off x="3498850" y="2200275"/>
            <a:ext cx="3328988" cy="331788"/>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3" name="テキスト ボックス 15"/>
          <p:cNvSpPr txBox="1">
            <a:spLocks noChangeArrowheads="1"/>
          </p:cNvSpPr>
          <p:nvPr/>
        </p:nvSpPr>
        <p:spPr bwMode="auto">
          <a:xfrm>
            <a:off x="6338888" y="2608263"/>
            <a:ext cx="2311400" cy="922337"/>
          </a:xfrm>
          <a:prstGeom prst="rect">
            <a:avLst/>
          </a:prstGeom>
          <a:noFill/>
          <a:ln>
            <a:noFill/>
          </a:ln>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fontAlgn="auto" hangingPunct="1">
              <a:spcBef>
                <a:spcPts val="0"/>
              </a:spcBef>
              <a:spcAft>
                <a:spcPts val="0"/>
              </a:spcAft>
              <a:defRPr/>
            </a:pPr>
            <a:r>
              <a:rPr lang="ja-JP" altLang="en-US" b="1" u="sng" kern="0" dirty="0" smtClean="0">
                <a:solidFill>
                  <a:srgbClr val="FF0000"/>
                </a:solidFill>
                <a:effectLst>
                  <a:outerShdw blurRad="38100" dist="38100" dir="2700000" algn="tl">
                    <a:srgbClr val="C0C0C0"/>
                  </a:outerShdw>
                </a:effectLst>
              </a:rPr>
              <a:t>地下１階：</a:t>
            </a:r>
            <a:endParaRPr lang="en-US" altLang="ja-JP" b="1" u="sng" kern="0" dirty="0" smtClean="0">
              <a:solidFill>
                <a:srgbClr val="FF0000"/>
              </a:solidFill>
              <a:effectLst>
                <a:outerShdw blurRad="38100" dist="38100" dir="2700000" algn="tl">
                  <a:srgbClr val="C0C0C0"/>
                </a:outerShdw>
              </a:effectLst>
            </a:endParaRPr>
          </a:p>
          <a:p>
            <a:pPr algn="r" eaLnBrk="1" fontAlgn="auto" hangingPunct="1">
              <a:spcBef>
                <a:spcPts val="0"/>
              </a:spcBef>
              <a:spcAft>
                <a:spcPts val="0"/>
              </a:spcAft>
              <a:defRPr/>
            </a:pPr>
            <a:r>
              <a:rPr lang="ja-JP" altLang="en-US" b="1" u="sng" kern="0" dirty="0" smtClean="0">
                <a:solidFill>
                  <a:srgbClr val="FF0000"/>
                </a:solidFill>
                <a:effectLst>
                  <a:outerShdw blurRad="38100" dist="38100" dir="2700000" algn="tl">
                    <a:srgbClr val="C0C0C0"/>
                  </a:outerShdw>
                </a:effectLst>
              </a:rPr>
              <a:t>本格実証エリア</a:t>
            </a:r>
            <a:endParaRPr lang="en-US" altLang="ja-JP" b="1" u="sng" kern="0" dirty="0" smtClean="0">
              <a:solidFill>
                <a:srgbClr val="FF0000"/>
              </a:solidFill>
              <a:effectLst>
                <a:outerShdw blurRad="38100" dist="38100" dir="2700000" algn="tl">
                  <a:srgbClr val="C0C0C0"/>
                </a:outerShdw>
              </a:effectLst>
            </a:endParaRPr>
          </a:p>
          <a:p>
            <a:pPr algn="r" eaLnBrk="1" fontAlgn="auto" hangingPunct="1">
              <a:spcBef>
                <a:spcPts val="0"/>
              </a:spcBef>
              <a:spcAft>
                <a:spcPts val="0"/>
              </a:spcAft>
              <a:defRPr/>
            </a:pPr>
            <a:r>
              <a:rPr lang="ja-JP" altLang="en-US" b="1" u="sng" kern="0" dirty="0" smtClean="0">
                <a:solidFill>
                  <a:srgbClr val="FF0000"/>
                </a:solidFill>
                <a:effectLst>
                  <a:outerShdw blurRad="38100" dist="38100" dir="2700000" algn="tl">
                    <a:srgbClr val="C0C0C0"/>
                  </a:outerShdw>
                </a:effectLst>
              </a:rPr>
              <a:t>（約４００</a:t>
            </a:r>
            <a:r>
              <a:rPr lang="en-US" altLang="ja-JP" b="1" u="sng" kern="0" dirty="0" smtClean="0">
                <a:solidFill>
                  <a:srgbClr val="FF0000"/>
                </a:solidFill>
                <a:effectLst>
                  <a:outerShdw blurRad="38100" dist="38100" dir="2700000" algn="tl">
                    <a:srgbClr val="C0C0C0"/>
                  </a:outerShdw>
                </a:effectLst>
              </a:rPr>
              <a:t>m</a:t>
            </a:r>
            <a:r>
              <a:rPr lang="en-US" altLang="ja-JP" b="1" u="sng" kern="0" baseline="30000" dirty="0" smtClean="0">
                <a:solidFill>
                  <a:srgbClr val="FF0000"/>
                </a:solidFill>
                <a:effectLst>
                  <a:outerShdw blurRad="38100" dist="38100" dir="2700000" algn="tl">
                    <a:srgbClr val="C0C0C0"/>
                  </a:outerShdw>
                </a:effectLst>
              </a:rPr>
              <a:t>2</a:t>
            </a:r>
            <a:r>
              <a:rPr lang="ja-JP" altLang="en-US" b="1" u="sng" kern="0" dirty="0" err="1" smtClean="0">
                <a:solidFill>
                  <a:srgbClr val="FF0000"/>
                </a:solidFill>
                <a:effectLst>
                  <a:outerShdw blurRad="38100" dist="38100" dir="2700000" algn="tl">
                    <a:srgbClr val="C0C0C0"/>
                  </a:outerShdw>
                </a:effectLst>
              </a:rPr>
              <a:t>、</a:t>
            </a:r>
            <a:r>
              <a:rPr lang="ja-JP" altLang="en-US" b="1" u="sng" kern="0" dirty="0" smtClean="0">
                <a:solidFill>
                  <a:srgbClr val="FF0000"/>
                </a:solidFill>
                <a:effectLst>
                  <a:outerShdw blurRad="38100" dist="38100" dir="2700000" algn="tl">
                    <a:srgbClr val="C0C0C0"/>
                  </a:outerShdw>
                </a:effectLst>
              </a:rPr>
              <a:t>未利用）</a:t>
            </a:r>
          </a:p>
        </p:txBody>
      </p:sp>
      <p:sp>
        <p:nvSpPr>
          <p:cNvPr id="5" name="右矢印 4"/>
          <p:cNvSpPr/>
          <p:nvPr/>
        </p:nvSpPr>
        <p:spPr>
          <a:xfrm rot="12039290">
            <a:off x="6788150" y="2416175"/>
            <a:ext cx="601663" cy="48577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063" name="テキスト ボックス 6"/>
          <p:cNvSpPr txBox="1">
            <a:spLocks noChangeArrowheads="1"/>
          </p:cNvSpPr>
          <p:nvPr/>
        </p:nvSpPr>
        <p:spPr bwMode="auto">
          <a:xfrm>
            <a:off x="6051550" y="5116513"/>
            <a:ext cx="800100" cy="338137"/>
          </a:xfrm>
          <a:prstGeom prst="rect">
            <a:avLst/>
          </a:prstGeom>
          <a:noFill/>
          <a:ln w="9525">
            <a:noFill/>
            <a:miter lim="800000"/>
            <a:headEnd/>
            <a:tailEnd/>
          </a:ln>
        </p:spPr>
        <p:txBody>
          <a:bodyPr wrap="none">
            <a:spAutoFit/>
          </a:bodyPr>
          <a:lstStyle/>
          <a:p>
            <a:pPr eaLnBrk="1" hangingPunct="1"/>
            <a:r>
              <a:rPr lang="ja-JP" altLang="en-US" sz="1600">
                <a:solidFill>
                  <a:srgbClr val="0000FF"/>
                </a:solidFill>
              </a:rPr>
              <a:t>未利用</a:t>
            </a:r>
            <a:endParaRPr lang="en-US" altLang="en-US" sz="1600">
              <a:solidFill>
                <a:srgbClr val="0000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42875" y="36513"/>
            <a:ext cx="9001125" cy="533400"/>
          </a:xfrm>
          <a:prstGeom prst="rect">
            <a:avLst/>
          </a:prstGeom>
          <a:solidFill>
            <a:srgbClr val="FFFFFF"/>
          </a:solidFill>
          <a:ln>
            <a:noFill/>
          </a:ln>
          <a:extLst/>
        </p:spPr>
        <p:txBody>
          <a:bodyP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defRPr/>
            </a:pPr>
            <a:r>
              <a:rPr lang="ja-JP" altLang="en-US" sz="2600" b="1" dirty="0" smtClean="0">
                <a:solidFill>
                  <a:srgbClr val="FF3300"/>
                </a:solidFill>
                <a:effectLst>
                  <a:outerShdw blurRad="38100" dist="38100" dir="2700000" algn="tl">
                    <a:srgbClr val="000000">
                      <a:alpha val="43137"/>
                    </a:srgbClr>
                  </a:outerShdw>
                </a:effectLst>
                <a:latin typeface="Century" pitchFamily="18" charset="0"/>
              </a:rPr>
              <a:t>②</a:t>
            </a:r>
            <a:r>
              <a:rPr lang="ja-JP" altLang="en-US" sz="2600" b="1" dirty="0" smtClean="0">
                <a:solidFill>
                  <a:srgbClr val="FF3300"/>
                </a:solidFill>
                <a:effectLst>
                  <a:outerShdw blurRad="38100" dist="38100" dir="2700000" algn="tl">
                    <a:srgbClr val="000000">
                      <a:alpha val="43137"/>
                    </a:srgbClr>
                  </a:outerShdw>
                </a:effectLst>
                <a:latin typeface="Arial"/>
                <a:cs typeface="Times New Roman"/>
              </a:rPr>
              <a:t>次世代燃料電池最先端評価手法確立</a:t>
            </a:r>
            <a:endParaRPr lang="ja-JP" altLang="en-US" sz="2600" b="1" dirty="0">
              <a:solidFill>
                <a:srgbClr val="FF3300"/>
              </a:solidFill>
              <a:effectLst>
                <a:outerShdw blurRad="38100" dist="38100" dir="2700000" algn="tl">
                  <a:srgbClr val="000000">
                    <a:alpha val="43137"/>
                  </a:srgbClr>
                </a:outerShdw>
              </a:effectLst>
              <a:latin typeface="Century" pitchFamily="18" charset="0"/>
            </a:endParaRPr>
          </a:p>
          <a:p>
            <a:pPr eaLnBrk="1" hangingPunct="1">
              <a:defRPr/>
            </a:pPr>
            <a:endParaRPr lang="ja-JP" altLang="en-US" sz="2600" b="1" dirty="0" smtClean="0">
              <a:solidFill>
                <a:srgbClr val="FF3300"/>
              </a:solidFill>
              <a:effectLst>
                <a:outerShdw blurRad="38100" dist="38100" dir="2700000" algn="tl">
                  <a:srgbClr val="000000">
                    <a:alpha val="43137"/>
                  </a:srgbClr>
                </a:outerShdw>
              </a:effectLst>
              <a:latin typeface="Century" pitchFamily="18" charset="0"/>
            </a:endParaRPr>
          </a:p>
        </p:txBody>
      </p:sp>
      <p:sp>
        <p:nvSpPr>
          <p:cNvPr id="4099" name="Rectangle 3"/>
          <p:cNvSpPr>
            <a:spLocks noChangeArrowheads="1"/>
          </p:cNvSpPr>
          <p:nvPr/>
        </p:nvSpPr>
        <p:spPr bwMode="auto">
          <a:xfrm>
            <a:off x="161925" y="504825"/>
            <a:ext cx="8153400" cy="76200"/>
          </a:xfrm>
          <a:prstGeom prst="rect">
            <a:avLst/>
          </a:prstGeom>
          <a:gradFill rotWithShape="0">
            <a:gsLst>
              <a:gs pos="0">
                <a:srgbClr val="6699FF"/>
              </a:gs>
              <a:gs pos="100000">
                <a:srgbClr val="FFFFFF"/>
              </a:gs>
            </a:gsLst>
            <a:lin ang="0" scaled="1"/>
          </a:gradFill>
          <a:ln w="9525">
            <a:noFill/>
            <a:miter lim="800000"/>
            <a:headEnd/>
            <a:tailEnd/>
          </a:ln>
        </p:spPr>
        <p:txBody>
          <a:bodyPr wrap="none" anchor="ctr"/>
          <a:lstStyle/>
          <a:p>
            <a:pPr eaLnBrk="1" hangingPunct="1"/>
            <a:endParaRPr lang="ja-JP" altLang="en-US" sz="2400">
              <a:solidFill>
                <a:srgbClr val="000000"/>
              </a:solidFill>
              <a:latin typeface="Times New Roman" pitchFamily="18" charset="0"/>
            </a:endParaRPr>
          </a:p>
        </p:txBody>
      </p:sp>
      <p:sp>
        <p:nvSpPr>
          <p:cNvPr id="4100" name="テキスト ボックス 4"/>
          <p:cNvSpPr txBox="1">
            <a:spLocks noChangeArrowheads="1"/>
          </p:cNvSpPr>
          <p:nvPr/>
        </p:nvSpPr>
        <p:spPr bwMode="auto">
          <a:xfrm>
            <a:off x="165100" y="3421063"/>
            <a:ext cx="5816600" cy="3170099"/>
          </a:xfrm>
          <a:prstGeom prst="rect">
            <a:avLst/>
          </a:prstGeom>
          <a:noFill/>
          <a:ln w="9525">
            <a:solidFill>
              <a:srgbClr val="000000"/>
            </a:solidFill>
            <a:miter lim="800000"/>
            <a:headEnd/>
            <a:tailEnd/>
          </a:ln>
        </p:spPr>
        <p:txBody>
          <a:bodyPr>
            <a:spAutoFit/>
          </a:bodyPr>
          <a:lstStyle/>
          <a:p>
            <a:pPr eaLnBrk="1" hangingPunct="1"/>
            <a:r>
              <a:rPr lang="ja-JP" altLang="en-US" sz="2000" b="1" dirty="0">
                <a:solidFill>
                  <a:srgbClr val="0000FF"/>
                </a:solidFill>
              </a:rPr>
              <a:t>＜最先端観察評価</a:t>
            </a:r>
            <a:r>
              <a:rPr lang="ja-JP" altLang="en-US" sz="2000" b="1" dirty="0" smtClean="0">
                <a:solidFill>
                  <a:srgbClr val="0000FF"/>
                </a:solidFill>
              </a:rPr>
              <a:t>機器を設置</a:t>
            </a:r>
            <a:r>
              <a:rPr lang="ja-JP" altLang="en-US" sz="2000" b="1" dirty="0">
                <a:solidFill>
                  <a:srgbClr val="0000FF"/>
                </a:solidFill>
              </a:rPr>
              <a:t>＞</a:t>
            </a:r>
            <a:endParaRPr lang="en-US" altLang="ja-JP" sz="2000" b="1" dirty="0">
              <a:solidFill>
                <a:srgbClr val="0000FF"/>
              </a:solidFill>
            </a:endParaRPr>
          </a:p>
          <a:p>
            <a:pPr eaLnBrk="1" hangingPunct="1"/>
            <a:r>
              <a:rPr lang="ja-JP" altLang="en-US" dirty="0"/>
              <a:t>●原子</a:t>
            </a:r>
            <a:r>
              <a:rPr lang="ja-JP" altLang="en-US" dirty="0" smtClean="0"/>
              <a:t>レベルなどで</a:t>
            </a:r>
            <a:r>
              <a:rPr lang="ja-JP" altLang="en-US" dirty="0"/>
              <a:t>の、燃料電池作動環境でのプロセス</a:t>
            </a:r>
            <a:r>
              <a:rPr lang="ja-JP" altLang="en-US" dirty="0" smtClean="0"/>
              <a:t>・</a:t>
            </a:r>
            <a:endParaRPr lang="en-US" altLang="ja-JP" dirty="0" smtClean="0"/>
          </a:p>
          <a:p>
            <a:pPr eaLnBrk="1" hangingPunct="1"/>
            <a:r>
              <a:rPr lang="ja-JP" altLang="en-US" dirty="0" smtClean="0"/>
              <a:t>　　変化の</a:t>
            </a:r>
            <a:r>
              <a:rPr lang="ja-JP" altLang="en-US" dirty="0"/>
              <a:t>直接顕微可視化</a:t>
            </a:r>
            <a:endParaRPr lang="en-US" altLang="ja-JP" dirty="0"/>
          </a:p>
          <a:p>
            <a:pPr eaLnBrk="1" hangingPunct="1"/>
            <a:r>
              <a:rPr lang="ja-JP" altLang="en-US" dirty="0"/>
              <a:t>●ナノレベルでの、燃料電池作動環境でのプロセス・変化</a:t>
            </a:r>
            <a:endParaRPr lang="en-US" altLang="ja-JP" dirty="0"/>
          </a:p>
          <a:p>
            <a:pPr eaLnBrk="1" hangingPunct="1"/>
            <a:r>
              <a:rPr lang="ja-JP" altLang="en-US" dirty="0"/>
              <a:t>　　</a:t>
            </a:r>
            <a:r>
              <a:rPr lang="ja-JP" altLang="en-US" dirty="0" err="1"/>
              <a:t>の直接顕微</a:t>
            </a:r>
            <a:r>
              <a:rPr lang="ja-JP" altLang="en-US" dirty="0"/>
              <a:t>可視化</a:t>
            </a:r>
          </a:p>
          <a:p>
            <a:pPr eaLnBrk="1" hangingPunct="1"/>
            <a:r>
              <a:rPr lang="ja-JP" altLang="en-US" dirty="0"/>
              <a:t>●先端顕微観察用ソフトウエア</a:t>
            </a:r>
            <a:endParaRPr lang="en-US" altLang="ja-JP" dirty="0"/>
          </a:p>
          <a:p>
            <a:pPr eaLnBrk="1" hangingPunct="1"/>
            <a:r>
              <a:rPr lang="ja-JP" altLang="en-US" dirty="0"/>
              <a:t>●各種燃料電池の性能と耐久性を詳細評価するための</a:t>
            </a:r>
            <a:endParaRPr lang="en-US" altLang="ja-JP" dirty="0"/>
          </a:p>
          <a:p>
            <a:pPr eaLnBrk="1" hangingPunct="1"/>
            <a:r>
              <a:rPr lang="ja-JP" altLang="en-US" dirty="0"/>
              <a:t>　　性能評価システム</a:t>
            </a:r>
            <a:endParaRPr lang="en-US" altLang="ja-JP" dirty="0"/>
          </a:p>
          <a:p>
            <a:pPr eaLnBrk="1" hangingPunct="1"/>
            <a:r>
              <a:rPr lang="ja-JP" altLang="en-US" dirty="0"/>
              <a:t>●各種燃料電池の電気化学詳細評価のための精密</a:t>
            </a:r>
            <a:endParaRPr lang="en-US" altLang="ja-JP" dirty="0"/>
          </a:p>
          <a:p>
            <a:pPr eaLnBrk="1" hangingPunct="1"/>
            <a:r>
              <a:rPr lang="ja-JP" altLang="en-US" dirty="0"/>
              <a:t>　　計測機器</a:t>
            </a:r>
            <a:endParaRPr lang="en-US" altLang="ja-JP" dirty="0"/>
          </a:p>
          <a:p>
            <a:pPr eaLnBrk="1" hangingPunct="1"/>
            <a:r>
              <a:rPr lang="ja-JP" altLang="en-US" dirty="0"/>
              <a:t>●大型燃料電池システム実証用の大型電気設備</a:t>
            </a:r>
            <a:endParaRPr lang="en-US" altLang="ja-JP" dirty="0"/>
          </a:p>
        </p:txBody>
      </p:sp>
      <p:sp>
        <p:nvSpPr>
          <p:cNvPr id="4101" name="AutoShape 13"/>
          <p:cNvSpPr>
            <a:spLocks noChangeArrowheads="1"/>
          </p:cNvSpPr>
          <p:nvPr/>
        </p:nvSpPr>
        <p:spPr bwMode="auto">
          <a:xfrm>
            <a:off x="280988" y="862013"/>
            <a:ext cx="2678112" cy="2195512"/>
          </a:xfrm>
          <a:prstGeom prst="roundRect">
            <a:avLst>
              <a:gd name="adj" fmla="val 11856"/>
            </a:avLst>
          </a:prstGeom>
          <a:noFill/>
          <a:ln w="63500">
            <a:solidFill>
              <a:srgbClr val="0000FF"/>
            </a:solidFill>
            <a:round/>
            <a:headEnd/>
            <a:tailEnd/>
          </a:ln>
        </p:spPr>
        <p:txBody>
          <a:bodyPr wrap="none" anchor="ctr"/>
          <a:lstStyle/>
          <a:p>
            <a:pPr eaLnBrk="1" hangingPunct="1"/>
            <a:endParaRPr lang="ja-JP" altLang="en-US" sz="2400">
              <a:solidFill>
                <a:srgbClr val="000000"/>
              </a:solidFill>
              <a:latin typeface="Times New Roman" pitchFamily="18" charset="0"/>
            </a:endParaRPr>
          </a:p>
        </p:txBody>
      </p:sp>
      <p:sp>
        <p:nvSpPr>
          <p:cNvPr id="4102" name="Rectangle 5"/>
          <p:cNvSpPr>
            <a:spLocks noChangeArrowheads="1"/>
          </p:cNvSpPr>
          <p:nvPr/>
        </p:nvSpPr>
        <p:spPr bwMode="auto">
          <a:xfrm>
            <a:off x="393700" y="947738"/>
            <a:ext cx="2498725" cy="2014537"/>
          </a:xfrm>
          <a:prstGeom prst="rect">
            <a:avLst/>
          </a:prstGeom>
          <a:noFill/>
          <a:ln w="9525">
            <a:noFill/>
            <a:miter lim="800000"/>
            <a:headEnd/>
            <a:tailEnd/>
          </a:ln>
        </p:spPr>
        <p:txBody>
          <a:bodyPr/>
          <a:lstStyle/>
          <a:p>
            <a:pPr>
              <a:lnSpc>
                <a:spcPct val="90000"/>
              </a:lnSpc>
            </a:pPr>
            <a:r>
              <a:rPr lang="ja-JP" altLang="en-US" sz="1600" b="1" u="sng" dirty="0">
                <a:solidFill>
                  <a:srgbClr val="000000"/>
                </a:solidFill>
              </a:rPr>
              <a:t>高温雰囲気</a:t>
            </a:r>
            <a:r>
              <a:rPr lang="ja-JP" altLang="en-US" sz="1600" b="1" u="sng" dirty="0"/>
              <a:t>制御その場</a:t>
            </a:r>
            <a:endParaRPr lang="en-US" altLang="ja-JP" sz="1600" b="1" u="sng" dirty="0"/>
          </a:p>
          <a:p>
            <a:pPr>
              <a:lnSpc>
                <a:spcPct val="90000"/>
              </a:lnSpc>
            </a:pPr>
            <a:r>
              <a:rPr lang="ja-JP" altLang="en-US" sz="1600" b="1" u="sng" dirty="0"/>
              <a:t>観察用透過電子</a:t>
            </a:r>
            <a:r>
              <a:rPr lang="ja-JP" altLang="en-US" sz="1600" b="1" u="sng" dirty="0">
                <a:solidFill>
                  <a:srgbClr val="000000"/>
                </a:solidFill>
              </a:rPr>
              <a:t>顕微鏡</a:t>
            </a:r>
            <a:endParaRPr lang="en-US" altLang="ja-JP" sz="1600" b="1" u="sng" dirty="0">
              <a:solidFill>
                <a:srgbClr val="000000"/>
              </a:solidFill>
            </a:endParaRPr>
          </a:p>
          <a:p>
            <a:pPr>
              <a:lnSpc>
                <a:spcPct val="90000"/>
              </a:lnSpc>
            </a:pPr>
            <a:r>
              <a:rPr lang="ja-JP" altLang="en-US" sz="1600" b="1" u="sng" dirty="0">
                <a:solidFill>
                  <a:srgbClr val="000000"/>
                </a:solidFill>
              </a:rPr>
              <a:t>（</a:t>
            </a:r>
            <a:r>
              <a:rPr lang="en-US" altLang="ja-JP" sz="1600" b="1" u="sng" dirty="0">
                <a:solidFill>
                  <a:srgbClr val="000000"/>
                </a:solidFill>
              </a:rPr>
              <a:t>in-situ E-TEM</a:t>
            </a:r>
            <a:r>
              <a:rPr lang="ja-JP" altLang="en-US" sz="1600" b="1" u="sng" dirty="0">
                <a:solidFill>
                  <a:srgbClr val="000000"/>
                </a:solidFill>
              </a:rPr>
              <a:t>）</a:t>
            </a:r>
          </a:p>
          <a:p>
            <a:pPr>
              <a:lnSpc>
                <a:spcPct val="90000"/>
              </a:lnSpc>
            </a:pPr>
            <a:r>
              <a:rPr lang="ja-JP" altLang="en-US" sz="1200" dirty="0">
                <a:solidFill>
                  <a:srgbClr val="000000"/>
                </a:solidFill>
              </a:rPr>
              <a:t>（高分解能</a:t>
            </a:r>
            <a:endParaRPr lang="en-US" altLang="ja-JP" sz="1200" dirty="0">
              <a:solidFill>
                <a:srgbClr val="000000"/>
              </a:solidFill>
            </a:endParaRPr>
          </a:p>
          <a:p>
            <a:pPr>
              <a:lnSpc>
                <a:spcPct val="90000"/>
              </a:lnSpc>
            </a:pPr>
            <a:r>
              <a:rPr lang="ja-JP" altLang="en-US" sz="1200" dirty="0">
                <a:solidFill>
                  <a:srgbClr val="000000"/>
                </a:solidFill>
              </a:rPr>
              <a:t>電子顕微鏡</a:t>
            </a:r>
            <a:endParaRPr lang="en-US" altLang="ja-JP" sz="1200" dirty="0">
              <a:solidFill>
                <a:srgbClr val="000000"/>
              </a:solidFill>
            </a:endParaRPr>
          </a:p>
          <a:p>
            <a:pPr>
              <a:lnSpc>
                <a:spcPct val="90000"/>
              </a:lnSpc>
            </a:pPr>
            <a:r>
              <a:rPr lang="ja-JP" altLang="en-US" sz="1200" dirty="0">
                <a:solidFill>
                  <a:srgbClr val="000000"/>
                </a:solidFill>
              </a:rPr>
              <a:t>による</a:t>
            </a:r>
            <a:endParaRPr lang="en-US" altLang="ja-JP" sz="1200" dirty="0">
              <a:solidFill>
                <a:srgbClr val="000000"/>
              </a:solidFill>
            </a:endParaRPr>
          </a:p>
          <a:p>
            <a:pPr>
              <a:lnSpc>
                <a:spcPct val="90000"/>
              </a:lnSpc>
            </a:pPr>
            <a:r>
              <a:rPr lang="ja-JP" altLang="en-US" sz="1200" b="1" dirty="0">
                <a:solidFill>
                  <a:srgbClr val="FF0000"/>
                </a:solidFill>
              </a:rPr>
              <a:t>原子</a:t>
            </a:r>
            <a:r>
              <a:rPr lang="ja-JP" altLang="en-US" sz="1200" b="1" dirty="0" smtClean="0">
                <a:solidFill>
                  <a:srgbClr val="FF0000"/>
                </a:solidFill>
              </a:rPr>
              <a:t>レベル</a:t>
            </a:r>
            <a:r>
              <a:rPr lang="ja-JP" altLang="en-US" sz="1200" dirty="0" smtClean="0"/>
              <a:t>など</a:t>
            </a:r>
            <a:endParaRPr lang="en-US" altLang="ja-JP" sz="1200" dirty="0"/>
          </a:p>
          <a:p>
            <a:pPr>
              <a:lnSpc>
                <a:spcPct val="90000"/>
              </a:lnSpc>
            </a:pPr>
            <a:r>
              <a:rPr lang="ja-JP" altLang="en-US" sz="1200" dirty="0" err="1">
                <a:solidFill>
                  <a:srgbClr val="000000"/>
                </a:solidFill>
              </a:rPr>
              <a:t>での</a:t>
            </a:r>
            <a:r>
              <a:rPr lang="ja-JP" altLang="en-US" sz="1200" dirty="0">
                <a:solidFill>
                  <a:srgbClr val="000000"/>
                </a:solidFill>
              </a:rPr>
              <a:t>その</a:t>
            </a:r>
            <a:r>
              <a:rPr lang="ja-JP" altLang="en-US" sz="1200" dirty="0" smtClean="0">
                <a:solidFill>
                  <a:srgbClr val="000000"/>
                </a:solidFill>
              </a:rPr>
              <a:t>場観察</a:t>
            </a:r>
            <a:endParaRPr lang="en-US" altLang="ja-JP" sz="1200" dirty="0">
              <a:solidFill>
                <a:srgbClr val="000000"/>
              </a:solidFill>
            </a:endParaRPr>
          </a:p>
          <a:p>
            <a:pPr>
              <a:lnSpc>
                <a:spcPct val="90000"/>
              </a:lnSpc>
            </a:pPr>
            <a:r>
              <a:rPr lang="ja-JP" altLang="en-US" sz="1200" dirty="0">
                <a:solidFill>
                  <a:srgbClr val="000000"/>
                </a:solidFill>
              </a:rPr>
              <a:t>を本事業で</a:t>
            </a:r>
            <a:endParaRPr lang="en-US" altLang="ja-JP" sz="1200" dirty="0">
              <a:solidFill>
                <a:srgbClr val="000000"/>
              </a:solidFill>
            </a:endParaRPr>
          </a:p>
          <a:p>
            <a:pPr>
              <a:lnSpc>
                <a:spcPct val="90000"/>
              </a:lnSpc>
            </a:pPr>
            <a:r>
              <a:rPr lang="ja-JP" altLang="en-US" sz="1200" dirty="0">
                <a:solidFill>
                  <a:srgbClr val="000000"/>
                </a:solidFill>
              </a:rPr>
              <a:t>世界初実現）</a:t>
            </a:r>
          </a:p>
        </p:txBody>
      </p:sp>
      <p:sp>
        <p:nvSpPr>
          <p:cNvPr id="4103" name="AutoShape 13"/>
          <p:cNvSpPr>
            <a:spLocks noChangeArrowheads="1"/>
          </p:cNvSpPr>
          <p:nvPr/>
        </p:nvSpPr>
        <p:spPr bwMode="auto">
          <a:xfrm>
            <a:off x="3227388" y="835025"/>
            <a:ext cx="2678112" cy="2197100"/>
          </a:xfrm>
          <a:prstGeom prst="roundRect">
            <a:avLst>
              <a:gd name="adj" fmla="val 11856"/>
            </a:avLst>
          </a:prstGeom>
          <a:noFill/>
          <a:ln w="63500">
            <a:solidFill>
              <a:srgbClr val="0000FF"/>
            </a:solidFill>
            <a:round/>
            <a:headEnd/>
            <a:tailEnd/>
          </a:ln>
        </p:spPr>
        <p:txBody>
          <a:bodyPr wrap="none" anchor="ctr"/>
          <a:lstStyle/>
          <a:p>
            <a:pPr eaLnBrk="1" hangingPunct="1"/>
            <a:endParaRPr lang="ja-JP" altLang="en-US" sz="2400">
              <a:solidFill>
                <a:srgbClr val="000000"/>
              </a:solidFill>
              <a:latin typeface="Times New Roman" pitchFamily="18" charset="0"/>
            </a:endParaRPr>
          </a:p>
        </p:txBody>
      </p:sp>
      <p:sp>
        <p:nvSpPr>
          <p:cNvPr id="4104" name="Rectangle 5"/>
          <p:cNvSpPr>
            <a:spLocks noChangeArrowheads="1"/>
          </p:cNvSpPr>
          <p:nvPr/>
        </p:nvSpPr>
        <p:spPr bwMode="auto">
          <a:xfrm>
            <a:off x="3340100" y="920750"/>
            <a:ext cx="2498725" cy="2014538"/>
          </a:xfrm>
          <a:prstGeom prst="rect">
            <a:avLst/>
          </a:prstGeom>
          <a:noFill/>
          <a:ln w="9525">
            <a:noFill/>
            <a:miter lim="800000"/>
            <a:headEnd/>
            <a:tailEnd/>
          </a:ln>
        </p:spPr>
        <p:txBody>
          <a:bodyPr/>
          <a:lstStyle/>
          <a:p>
            <a:pPr>
              <a:lnSpc>
                <a:spcPct val="90000"/>
              </a:lnSpc>
            </a:pPr>
            <a:r>
              <a:rPr lang="ja-JP" altLang="en-US" sz="1600" b="1" u="sng" dirty="0">
                <a:solidFill>
                  <a:srgbClr val="000000"/>
                </a:solidFill>
              </a:rPr>
              <a:t>高温</a:t>
            </a:r>
            <a:r>
              <a:rPr lang="ja-JP" altLang="en-US" sz="1600" b="1" u="sng" dirty="0"/>
              <a:t>雰囲気制御その場</a:t>
            </a:r>
            <a:endParaRPr lang="en-US" altLang="ja-JP" sz="1600" b="1" u="sng" dirty="0"/>
          </a:p>
          <a:p>
            <a:pPr>
              <a:lnSpc>
                <a:spcPct val="90000"/>
              </a:lnSpc>
            </a:pPr>
            <a:r>
              <a:rPr lang="ja-JP" altLang="en-US" sz="1600" b="1" u="sng" dirty="0"/>
              <a:t>観察用走査加工顕微鏡</a:t>
            </a:r>
            <a:endParaRPr lang="en-US" altLang="ja-JP" sz="1600" b="1" u="sng" dirty="0"/>
          </a:p>
          <a:p>
            <a:pPr>
              <a:lnSpc>
                <a:spcPct val="90000"/>
              </a:lnSpc>
            </a:pPr>
            <a:r>
              <a:rPr lang="ja-JP" altLang="en-US" sz="1600" b="1" u="sng" dirty="0">
                <a:solidFill>
                  <a:srgbClr val="000000"/>
                </a:solidFill>
              </a:rPr>
              <a:t>（</a:t>
            </a:r>
            <a:r>
              <a:rPr lang="en-US" altLang="ja-JP" sz="1600" b="1" u="sng" dirty="0">
                <a:solidFill>
                  <a:srgbClr val="000000"/>
                </a:solidFill>
              </a:rPr>
              <a:t>in-situ E-FIB</a:t>
            </a:r>
            <a:r>
              <a:rPr lang="ja-JP" altLang="en-US" sz="1600" b="1" u="sng" dirty="0">
                <a:solidFill>
                  <a:srgbClr val="000000"/>
                </a:solidFill>
              </a:rPr>
              <a:t>）</a:t>
            </a:r>
          </a:p>
          <a:p>
            <a:pPr>
              <a:lnSpc>
                <a:spcPct val="90000"/>
              </a:lnSpc>
            </a:pPr>
            <a:r>
              <a:rPr lang="ja-JP" altLang="en-US" sz="1200" dirty="0">
                <a:solidFill>
                  <a:srgbClr val="000000"/>
                </a:solidFill>
              </a:rPr>
              <a:t>（電子顕微鏡</a:t>
            </a:r>
            <a:endParaRPr lang="en-US" altLang="ja-JP" sz="1200" dirty="0">
              <a:solidFill>
                <a:srgbClr val="000000"/>
              </a:solidFill>
            </a:endParaRPr>
          </a:p>
          <a:p>
            <a:pPr>
              <a:lnSpc>
                <a:spcPct val="90000"/>
              </a:lnSpc>
            </a:pPr>
            <a:r>
              <a:rPr lang="ja-JP" altLang="en-US" sz="1200" dirty="0">
                <a:solidFill>
                  <a:srgbClr val="000000"/>
                </a:solidFill>
              </a:rPr>
              <a:t>による</a:t>
            </a:r>
            <a:endParaRPr lang="en-US" altLang="ja-JP" sz="1200" dirty="0">
              <a:solidFill>
                <a:srgbClr val="000000"/>
              </a:solidFill>
            </a:endParaRPr>
          </a:p>
          <a:p>
            <a:pPr>
              <a:lnSpc>
                <a:spcPct val="90000"/>
              </a:lnSpc>
            </a:pPr>
            <a:r>
              <a:rPr lang="ja-JP" altLang="en-US" sz="1200" b="1" dirty="0">
                <a:solidFill>
                  <a:srgbClr val="FF0000"/>
                </a:solidFill>
              </a:rPr>
              <a:t>ナノレベル</a:t>
            </a:r>
            <a:endParaRPr lang="en-US" altLang="ja-JP" sz="1200" b="1" dirty="0">
              <a:solidFill>
                <a:srgbClr val="FF0000"/>
              </a:solidFill>
            </a:endParaRPr>
          </a:p>
          <a:p>
            <a:pPr>
              <a:lnSpc>
                <a:spcPct val="90000"/>
              </a:lnSpc>
            </a:pPr>
            <a:r>
              <a:rPr lang="ja-JP" altLang="en-US" sz="1200" dirty="0" err="1">
                <a:solidFill>
                  <a:srgbClr val="000000"/>
                </a:solidFill>
              </a:rPr>
              <a:t>での</a:t>
            </a:r>
            <a:endParaRPr lang="en-US" altLang="ja-JP" sz="1200" dirty="0">
              <a:solidFill>
                <a:srgbClr val="000000"/>
              </a:solidFill>
            </a:endParaRPr>
          </a:p>
          <a:p>
            <a:pPr>
              <a:lnSpc>
                <a:spcPct val="90000"/>
              </a:lnSpc>
            </a:pPr>
            <a:r>
              <a:rPr lang="ja-JP" altLang="en-US" sz="1200" dirty="0">
                <a:solidFill>
                  <a:srgbClr val="000000"/>
                </a:solidFill>
              </a:rPr>
              <a:t>その場観察</a:t>
            </a:r>
            <a:endParaRPr lang="en-US" altLang="ja-JP" sz="1200" dirty="0">
              <a:solidFill>
                <a:srgbClr val="000000"/>
              </a:solidFill>
            </a:endParaRPr>
          </a:p>
          <a:p>
            <a:pPr>
              <a:lnSpc>
                <a:spcPct val="90000"/>
              </a:lnSpc>
            </a:pPr>
            <a:r>
              <a:rPr lang="ja-JP" altLang="en-US" sz="1200" dirty="0">
                <a:solidFill>
                  <a:srgbClr val="000000"/>
                </a:solidFill>
              </a:rPr>
              <a:t>を本事業</a:t>
            </a:r>
            <a:endParaRPr lang="en-US" altLang="ja-JP" sz="1200" dirty="0">
              <a:solidFill>
                <a:srgbClr val="000000"/>
              </a:solidFill>
            </a:endParaRPr>
          </a:p>
          <a:p>
            <a:pPr>
              <a:lnSpc>
                <a:spcPct val="90000"/>
              </a:lnSpc>
            </a:pPr>
            <a:r>
              <a:rPr lang="ja-JP" altLang="en-US" sz="1200" dirty="0">
                <a:solidFill>
                  <a:srgbClr val="000000"/>
                </a:solidFill>
              </a:rPr>
              <a:t>で実現）</a:t>
            </a:r>
          </a:p>
        </p:txBody>
      </p:sp>
      <p:pic>
        <p:nvPicPr>
          <p:cNvPr id="4105" name="Picture 50"/>
          <p:cNvPicPr>
            <a:picLocks noChangeAspect="1" noChangeArrowheads="1"/>
          </p:cNvPicPr>
          <p:nvPr/>
        </p:nvPicPr>
        <p:blipFill>
          <a:blip r:embed="rId2" cstate="print"/>
          <a:srcRect/>
          <a:stretch>
            <a:fillRect/>
          </a:stretch>
        </p:blipFill>
        <p:spPr bwMode="auto">
          <a:xfrm>
            <a:off x="4792663" y="1522413"/>
            <a:ext cx="879475" cy="1406525"/>
          </a:xfrm>
          <a:prstGeom prst="rect">
            <a:avLst/>
          </a:prstGeom>
          <a:noFill/>
          <a:ln w="9525">
            <a:noFill/>
            <a:miter lim="800000"/>
            <a:headEnd/>
            <a:tailEnd/>
          </a:ln>
        </p:spPr>
      </p:pic>
      <p:pic>
        <p:nvPicPr>
          <p:cNvPr id="4106" name="Picture 53"/>
          <p:cNvPicPr>
            <a:picLocks noChangeAspect="1" noChangeArrowheads="1"/>
          </p:cNvPicPr>
          <p:nvPr/>
        </p:nvPicPr>
        <p:blipFill>
          <a:blip r:embed="rId3" cstate="print"/>
          <a:srcRect/>
          <a:stretch>
            <a:fillRect/>
          </a:stretch>
        </p:blipFill>
        <p:spPr bwMode="auto">
          <a:xfrm>
            <a:off x="1897063" y="1677988"/>
            <a:ext cx="787400" cy="1309687"/>
          </a:xfrm>
          <a:prstGeom prst="rect">
            <a:avLst/>
          </a:prstGeom>
          <a:noFill/>
          <a:ln w="9525">
            <a:noFill/>
            <a:miter lim="800000"/>
            <a:headEnd/>
            <a:tailEnd/>
          </a:ln>
        </p:spPr>
      </p:pic>
      <p:sp>
        <p:nvSpPr>
          <p:cNvPr id="4107" name="AutoShape 13"/>
          <p:cNvSpPr>
            <a:spLocks noChangeArrowheads="1"/>
          </p:cNvSpPr>
          <p:nvPr/>
        </p:nvSpPr>
        <p:spPr bwMode="auto">
          <a:xfrm>
            <a:off x="6170613" y="842963"/>
            <a:ext cx="2678112" cy="2195512"/>
          </a:xfrm>
          <a:prstGeom prst="roundRect">
            <a:avLst>
              <a:gd name="adj" fmla="val 11856"/>
            </a:avLst>
          </a:prstGeom>
          <a:noFill/>
          <a:ln w="63500">
            <a:solidFill>
              <a:srgbClr val="0000FF"/>
            </a:solidFill>
            <a:round/>
            <a:headEnd/>
            <a:tailEnd/>
          </a:ln>
        </p:spPr>
        <p:txBody>
          <a:bodyPr wrap="none" anchor="ctr"/>
          <a:lstStyle/>
          <a:p>
            <a:pPr eaLnBrk="1" hangingPunct="1"/>
            <a:endParaRPr lang="ja-JP" altLang="en-US" sz="2400">
              <a:solidFill>
                <a:srgbClr val="000000"/>
              </a:solidFill>
              <a:latin typeface="Times New Roman" pitchFamily="18" charset="0"/>
            </a:endParaRPr>
          </a:p>
        </p:txBody>
      </p:sp>
      <p:sp>
        <p:nvSpPr>
          <p:cNvPr id="4108" name="Rectangle 5"/>
          <p:cNvSpPr>
            <a:spLocks noChangeArrowheads="1"/>
          </p:cNvSpPr>
          <p:nvPr/>
        </p:nvSpPr>
        <p:spPr bwMode="auto">
          <a:xfrm>
            <a:off x="6283325" y="952500"/>
            <a:ext cx="2498725" cy="2014538"/>
          </a:xfrm>
          <a:prstGeom prst="rect">
            <a:avLst/>
          </a:prstGeom>
          <a:noFill/>
          <a:ln w="9525">
            <a:noFill/>
            <a:miter lim="800000"/>
            <a:headEnd/>
            <a:tailEnd/>
          </a:ln>
        </p:spPr>
        <p:txBody>
          <a:bodyPr/>
          <a:lstStyle/>
          <a:p>
            <a:pPr>
              <a:lnSpc>
                <a:spcPct val="90000"/>
              </a:lnSpc>
            </a:pPr>
            <a:r>
              <a:rPr lang="ja-JP" altLang="en-US" sz="1600" b="1" u="sng">
                <a:solidFill>
                  <a:srgbClr val="000000"/>
                </a:solidFill>
              </a:rPr>
              <a:t>各種燃料電池性能</a:t>
            </a:r>
            <a:endParaRPr lang="en-US" altLang="ja-JP" sz="1600" b="1" u="sng">
              <a:solidFill>
                <a:srgbClr val="000000"/>
              </a:solidFill>
            </a:endParaRPr>
          </a:p>
          <a:p>
            <a:pPr>
              <a:lnSpc>
                <a:spcPct val="90000"/>
              </a:lnSpc>
            </a:pPr>
            <a:r>
              <a:rPr lang="ja-JP" altLang="en-US" sz="1600" b="1" u="sng">
                <a:solidFill>
                  <a:srgbClr val="000000"/>
                </a:solidFill>
              </a:rPr>
              <a:t>評価システム</a:t>
            </a:r>
            <a:endParaRPr lang="en-US" altLang="ja-JP" sz="1600" b="1" u="sng">
              <a:solidFill>
                <a:srgbClr val="000000"/>
              </a:solidFill>
            </a:endParaRPr>
          </a:p>
          <a:p>
            <a:pPr>
              <a:lnSpc>
                <a:spcPct val="90000"/>
              </a:lnSpc>
            </a:pPr>
            <a:endParaRPr lang="ja-JP" altLang="en-US" sz="1600" b="1" u="sng">
              <a:solidFill>
                <a:srgbClr val="000000"/>
              </a:solidFill>
            </a:endParaRPr>
          </a:p>
          <a:p>
            <a:pPr>
              <a:lnSpc>
                <a:spcPct val="90000"/>
              </a:lnSpc>
            </a:pPr>
            <a:r>
              <a:rPr lang="ja-JP" altLang="en-US" sz="1200">
                <a:solidFill>
                  <a:srgbClr val="000000"/>
                </a:solidFill>
              </a:rPr>
              <a:t>（各種次世代燃料電池</a:t>
            </a:r>
            <a:endParaRPr lang="en-US" altLang="ja-JP" sz="1200">
              <a:solidFill>
                <a:srgbClr val="000000"/>
              </a:solidFill>
            </a:endParaRPr>
          </a:p>
          <a:p>
            <a:pPr>
              <a:lnSpc>
                <a:spcPct val="90000"/>
              </a:lnSpc>
            </a:pPr>
            <a:r>
              <a:rPr lang="ja-JP" altLang="en-US" sz="1200">
                <a:solidFill>
                  <a:srgbClr val="000000"/>
                </a:solidFill>
              </a:rPr>
              <a:t>の詳細性能評価や</a:t>
            </a:r>
            <a:endParaRPr lang="en-US" altLang="ja-JP" sz="1200">
              <a:solidFill>
                <a:srgbClr val="000000"/>
              </a:solidFill>
            </a:endParaRPr>
          </a:p>
          <a:p>
            <a:pPr>
              <a:lnSpc>
                <a:spcPct val="90000"/>
              </a:lnSpc>
            </a:pPr>
            <a:r>
              <a:rPr lang="ja-JP" altLang="en-US" sz="1200">
                <a:solidFill>
                  <a:srgbClr val="000000"/>
                </a:solidFill>
              </a:rPr>
              <a:t>長時間耐久性、性能</a:t>
            </a:r>
            <a:endParaRPr lang="en-US" altLang="ja-JP" sz="1200">
              <a:solidFill>
                <a:srgbClr val="000000"/>
              </a:solidFill>
            </a:endParaRPr>
          </a:p>
          <a:p>
            <a:pPr>
              <a:lnSpc>
                <a:spcPct val="90000"/>
              </a:lnSpc>
            </a:pPr>
            <a:r>
              <a:rPr lang="ja-JP" altLang="en-US" sz="1200">
                <a:solidFill>
                  <a:srgbClr val="000000"/>
                </a:solidFill>
              </a:rPr>
              <a:t>低下要因解明など、</a:t>
            </a:r>
            <a:endParaRPr lang="en-US" altLang="ja-JP" sz="1200">
              <a:solidFill>
                <a:srgbClr val="000000"/>
              </a:solidFill>
            </a:endParaRPr>
          </a:p>
          <a:p>
            <a:pPr>
              <a:lnSpc>
                <a:spcPct val="90000"/>
              </a:lnSpc>
            </a:pPr>
            <a:r>
              <a:rPr lang="ja-JP" altLang="en-US" sz="1200">
                <a:solidFill>
                  <a:srgbClr val="000000"/>
                </a:solidFill>
              </a:rPr>
              <a:t>実証試験を支える</a:t>
            </a:r>
            <a:endParaRPr lang="en-US" altLang="ja-JP" sz="1200">
              <a:solidFill>
                <a:srgbClr val="000000"/>
              </a:solidFill>
            </a:endParaRPr>
          </a:p>
          <a:p>
            <a:pPr>
              <a:lnSpc>
                <a:spcPct val="90000"/>
              </a:lnSpc>
            </a:pPr>
            <a:r>
              <a:rPr lang="ja-JP" altLang="en-US" sz="1200">
                <a:solidFill>
                  <a:srgbClr val="000000"/>
                </a:solidFill>
              </a:rPr>
              <a:t>基盤研究に利用、</a:t>
            </a:r>
            <a:endParaRPr lang="en-US" altLang="ja-JP" sz="1200">
              <a:solidFill>
                <a:srgbClr val="000000"/>
              </a:solidFill>
            </a:endParaRPr>
          </a:p>
          <a:p>
            <a:pPr>
              <a:lnSpc>
                <a:spcPct val="90000"/>
              </a:lnSpc>
            </a:pPr>
            <a:r>
              <a:rPr lang="ja-JP" altLang="en-US" sz="1200">
                <a:solidFill>
                  <a:srgbClr val="000000"/>
                </a:solidFill>
              </a:rPr>
              <a:t>約</a:t>
            </a:r>
            <a:r>
              <a:rPr lang="en-US" altLang="ja-JP" sz="1200">
                <a:solidFill>
                  <a:srgbClr val="000000"/>
                </a:solidFill>
              </a:rPr>
              <a:t>10</a:t>
            </a:r>
            <a:r>
              <a:rPr lang="ja-JP" altLang="en-US" sz="1200">
                <a:solidFill>
                  <a:srgbClr val="000000"/>
                </a:solidFill>
              </a:rPr>
              <a:t>台導入）</a:t>
            </a:r>
          </a:p>
        </p:txBody>
      </p:sp>
      <p:sp>
        <p:nvSpPr>
          <p:cNvPr id="4109" name="AutoShape 13"/>
          <p:cNvSpPr>
            <a:spLocks noChangeArrowheads="1"/>
          </p:cNvSpPr>
          <p:nvPr/>
        </p:nvSpPr>
        <p:spPr bwMode="auto">
          <a:xfrm>
            <a:off x="6170613" y="3392488"/>
            <a:ext cx="2678112" cy="2970212"/>
          </a:xfrm>
          <a:prstGeom prst="roundRect">
            <a:avLst>
              <a:gd name="adj" fmla="val 11856"/>
            </a:avLst>
          </a:prstGeom>
          <a:noFill/>
          <a:ln w="63500">
            <a:solidFill>
              <a:srgbClr val="0000FF"/>
            </a:solidFill>
            <a:round/>
            <a:headEnd/>
            <a:tailEnd/>
          </a:ln>
        </p:spPr>
        <p:txBody>
          <a:bodyPr wrap="none" anchor="ctr"/>
          <a:lstStyle/>
          <a:p>
            <a:pPr eaLnBrk="1" hangingPunct="1"/>
            <a:endParaRPr lang="ja-JP" altLang="en-US" sz="2400">
              <a:solidFill>
                <a:srgbClr val="000000"/>
              </a:solidFill>
              <a:latin typeface="Times New Roman" pitchFamily="18" charset="0"/>
            </a:endParaRPr>
          </a:p>
        </p:txBody>
      </p:sp>
      <p:sp>
        <p:nvSpPr>
          <p:cNvPr id="4110" name="Rectangle 5"/>
          <p:cNvSpPr>
            <a:spLocks noChangeArrowheads="1"/>
          </p:cNvSpPr>
          <p:nvPr/>
        </p:nvSpPr>
        <p:spPr bwMode="auto">
          <a:xfrm>
            <a:off x="6283325" y="3478213"/>
            <a:ext cx="2498725" cy="2014537"/>
          </a:xfrm>
          <a:prstGeom prst="rect">
            <a:avLst/>
          </a:prstGeom>
          <a:noFill/>
          <a:ln w="9525">
            <a:noFill/>
            <a:miter lim="800000"/>
            <a:headEnd/>
            <a:tailEnd/>
          </a:ln>
        </p:spPr>
        <p:txBody>
          <a:bodyPr/>
          <a:lstStyle/>
          <a:p>
            <a:pPr>
              <a:lnSpc>
                <a:spcPct val="90000"/>
              </a:lnSpc>
            </a:pPr>
            <a:r>
              <a:rPr lang="ja-JP" altLang="en-US" sz="1600" b="1" u="sng">
                <a:solidFill>
                  <a:srgbClr val="000000"/>
                </a:solidFill>
              </a:rPr>
              <a:t>電気化学精密評価機器</a:t>
            </a:r>
          </a:p>
          <a:p>
            <a:pPr>
              <a:lnSpc>
                <a:spcPct val="90000"/>
              </a:lnSpc>
            </a:pPr>
            <a:endParaRPr lang="en-US" altLang="ja-JP" sz="1200">
              <a:solidFill>
                <a:srgbClr val="000000"/>
              </a:solidFill>
            </a:endParaRPr>
          </a:p>
          <a:p>
            <a:pPr>
              <a:lnSpc>
                <a:spcPct val="90000"/>
              </a:lnSpc>
            </a:pPr>
            <a:r>
              <a:rPr lang="ja-JP" altLang="en-US" sz="1200">
                <a:solidFill>
                  <a:srgbClr val="000000"/>
                </a:solidFill>
              </a:rPr>
              <a:t>（電圧ロスの要因</a:t>
            </a:r>
            <a:endParaRPr lang="en-US" altLang="ja-JP" sz="1200">
              <a:solidFill>
                <a:srgbClr val="000000"/>
              </a:solidFill>
            </a:endParaRPr>
          </a:p>
          <a:p>
            <a:pPr>
              <a:lnSpc>
                <a:spcPct val="90000"/>
              </a:lnSpc>
            </a:pPr>
            <a:r>
              <a:rPr lang="ja-JP" altLang="en-US" sz="1200">
                <a:solidFill>
                  <a:srgbClr val="000000"/>
                </a:solidFill>
              </a:rPr>
              <a:t>測定や大電流</a:t>
            </a:r>
            <a:endParaRPr lang="en-US" altLang="ja-JP" sz="1200">
              <a:solidFill>
                <a:srgbClr val="000000"/>
              </a:solidFill>
            </a:endParaRPr>
          </a:p>
          <a:p>
            <a:pPr>
              <a:lnSpc>
                <a:spcPct val="90000"/>
              </a:lnSpc>
            </a:pPr>
            <a:r>
              <a:rPr lang="ja-JP" altLang="en-US" sz="1200">
                <a:solidFill>
                  <a:srgbClr val="000000"/>
                </a:solidFill>
              </a:rPr>
              <a:t>発電時の精密</a:t>
            </a:r>
            <a:endParaRPr lang="en-US" altLang="ja-JP" sz="1200">
              <a:solidFill>
                <a:srgbClr val="000000"/>
              </a:solidFill>
            </a:endParaRPr>
          </a:p>
          <a:p>
            <a:pPr>
              <a:lnSpc>
                <a:spcPct val="90000"/>
              </a:lnSpc>
            </a:pPr>
            <a:r>
              <a:rPr lang="ja-JP" altLang="en-US" sz="1200">
                <a:solidFill>
                  <a:srgbClr val="000000"/>
                </a:solidFill>
              </a:rPr>
              <a:t>計測用の各種</a:t>
            </a:r>
            <a:endParaRPr lang="en-US" altLang="ja-JP" sz="1200">
              <a:solidFill>
                <a:srgbClr val="000000"/>
              </a:solidFill>
            </a:endParaRPr>
          </a:p>
          <a:p>
            <a:pPr>
              <a:lnSpc>
                <a:spcPct val="90000"/>
              </a:lnSpc>
            </a:pPr>
            <a:r>
              <a:rPr lang="ja-JP" altLang="en-US" sz="1200">
                <a:solidFill>
                  <a:srgbClr val="000000"/>
                </a:solidFill>
              </a:rPr>
              <a:t>計測機器を導入し、</a:t>
            </a:r>
            <a:endParaRPr lang="en-US" altLang="ja-JP" sz="1200">
              <a:solidFill>
                <a:srgbClr val="000000"/>
              </a:solidFill>
            </a:endParaRPr>
          </a:p>
          <a:p>
            <a:pPr>
              <a:lnSpc>
                <a:spcPct val="90000"/>
              </a:lnSpc>
            </a:pPr>
            <a:r>
              <a:rPr lang="ja-JP" altLang="en-US" sz="1200">
                <a:solidFill>
                  <a:srgbClr val="000000"/>
                </a:solidFill>
              </a:rPr>
              <a:t>多様な燃料電池</a:t>
            </a:r>
            <a:endParaRPr lang="en-US" altLang="ja-JP" sz="1200">
              <a:solidFill>
                <a:srgbClr val="000000"/>
              </a:solidFill>
            </a:endParaRPr>
          </a:p>
          <a:p>
            <a:pPr>
              <a:lnSpc>
                <a:spcPct val="90000"/>
              </a:lnSpc>
            </a:pPr>
            <a:r>
              <a:rPr lang="ja-JP" altLang="en-US" sz="1200">
                <a:solidFill>
                  <a:srgbClr val="000000"/>
                </a:solidFill>
              </a:rPr>
              <a:t>システムの詳細解析</a:t>
            </a:r>
            <a:endParaRPr lang="en-US" altLang="ja-JP" sz="1200">
              <a:solidFill>
                <a:srgbClr val="000000"/>
              </a:solidFill>
            </a:endParaRPr>
          </a:p>
          <a:p>
            <a:pPr>
              <a:lnSpc>
                <a:spcPct val="90000"/>
              </a:lnSpc>
            </a:pPr>
            <a:r>
              <a:rPr lang="ja-JP" altLang="en-US" sz="1200">
                <a:solidFill>
                  <a:srgbClr val="000000"/>
                </a:solidFill>
              </a:rPr>
              <a:t>と各電池ごとの</a:t>
            </a:r>
            <a:endParaRPr lang="en-US" altLang="ja-JP" sz="1200">
              <a:solidFill>
                <a:srgbClr val="000000"/>
              </a:solidFill>
            </a:endParaRPr>
          </a:p>
          <a:p>
            <a:pPr>
              <a:lnSpc>
                <a:spcPct val="90000"/>
              </a:lnSpc>
            </a:pPr>
            <a:r>
              <a:rPr lang="ja-JP" altLang="en-US" sz="1200">
                <a:solidFill>
                  <a:srgbClr val="000000"/>
                </a:solidFill>
              </a:rPr>
              <a:t>同時計測に利用）</a:t>
            </a:r>
            <a:endParaRPr lang="en-US" altLang="ja-JP" sz="1200">
              <a:solidFill>
                <a:srgbClr val="000000"/>
              </a:solidFill>
            </a:endParaRPr>
          </a:p>
          <a:p>
            <a:pPr>
              <a:lnSpc>
                <a:spcPct val="90000"/>
              </a:lnSpc>
            </a:pPr>
            <a:endParaRPr lang="en-US" altLang="ja-JP" sz="1200">
              <a:solidFill>
                <a:srgbClr val="000000"/>
              </a:solidFill>
            </a:endParaRPr>
          </a:p>
        </p:txBody>
      </p:sp>
      <p:pic>
        <p:nvPicPr>
          <p:cNvPr id="4111" name="Picture 21" descr="MultiPEM TypeA"/>
          <p:cNvPicPr>
            <a:picLocks noChangeAspect="1" noChangeArrowheads="1"/>
          </p:cNvPicPr>
          <p:nvPr/>
        </p:nvPicPr>
        <p:blipFill>
          <a:blip r:embed="rId4" cstate="print"/>
          <a:srcRect/>
          <a:stretch>
            <a:fillRect/>
          </a:stretch>
        </p:blipFill>
        <p:spPr bwMode="auto">
          <a:xfrm>
            <a:off x="8050213" y="1368425"/>
            <a:ext cx="682625" cy="1560513"/>
          </a:xfrm>
          <a:prstGeom prst="rect">
            <a:avLst/>
          </a:prstGeom>
          <a:noFill/>
          <a:ln w="9525">
            <a:noFill/>
            <a:miter lim="800000"/>
            <a:headEnd/>
            <a:tailEnd/>
          </a:ln>
        </p:spPr>
      </p:pic>
      <p:pic>
        <p:nvPicPr>
          <p:cNvPr id="4112" name="Picture 10"/>
          <p:cNvPicPr>
            <a:picLocks noChangeAspect="1" noChangeArrowheads="1"/>
          </p:cNvPicPr>
          <p:nvPr/>
        </p:nvPicPr>
        <p:blipFill>
          <a:blip r:embed="rId5" cstate="print"/>
          <a:srcRect/>
          <a:stretch>
            <a:fillRect/>
          </a:stretch>
        </p:blipFill>
        <p:spPr bwMode="auto">
          <a:xfrm>
            <a:off x="7629525" y="3827463"/>
            <a:ext cx="1103313" cy="1001712"/>
          </a:xfrm>
          <a:prstGeom prst="rect">
            <a:avLst/>
          </a:prstGeom>
          <a:noFill/>
          <a:ln w="9525">
            <a:noFill/>
            <a:miter lim="800000"/>
            <a:headEnd/>
            <a:tailEnd/>
          </a:ln>
        </p:spPr>
      </p:pic>
      <p:pic>
        <p:nvPicPr>
          <p:cNvPr id="4113" name="Picture 11"/>
          <p:cNvPicPr>
            <a:picLocks noChangeAspect="1" noChangeArrowheads="1"/>
          </p:cNvPicPr>
          <p:nvPr/>
        </p:nvPicPr>
        <p:blipFill>
          <a:blip r:embed="rId6" cstate="print"/>
          <a:srcRect/>
          <a:stretch>
            <a:fillRect/>
          </a:stretch>
        </p:blipFill>
        <p:spPr bwMode="auto">
          <a:xfrm>
            <a:off x="7697788" y="4878388"/>
            <a:ext cx="966787" cy="1333500"/>
          </a:xfrm>
          <a:prstGeom prst="rect">
            <a:avLst/>
          </a:prstGeom>
          <a:noFill/>
          <a:ln w="9525">
            <a:noFill/>
            <a:miter lim="800000"/>
            <a:headEnd/>
            <a:tailEnd/>
          </a:ln>
        </p:spPr>
      </p:pic>
      <p:sp>
        <p:nvSpPr>
          <p:cNvPr id="19" name="テキスト ボックス 1"/>
          <p:cNvSpPr txBox="1">
            <a:spLocks noChangeArrowheads="1"/>
          </p:cNvSpPr>
          <p:nvPr/>
        </p:nvSpPr>
        <p:spPr bwMode="auto">
          <a:xfrm>
            <a:off x="7164288" y="6465143"/>
            <a:ext cx="1784463" cy="276999"/>
          </a:xfrm>
          <a:prstGeom prst="rect">
            <a:avLst/>
          </a:prstGeom>
          <a:noFill/>
          <a:ln w="9525">
            <a:noFill/>
            <a:miter lim="800000"/>
            <a:headEnd/>
            <a:tailEnd/>
          </a:ln>
        </p:spPr>
        <p:txBody>
          <a:bodyPr wrap="none">
            <a:spAutoFit/>
          </a:bodyPr>
          <a:lstStyle/>
          <a:p>
            <a:pPr eaLnBrk="1" hangingPunct="1"/>
            <a:r>
              <a:rPr lang="ja-JP" altLang="en-US" sz="1200" dirty="0"/>
              <a:t>（写真</a:t>
            </a:r>
            <a:r>
              <a:rPr lang="ja-JP" altLang="en-US" sz="1200" dirty="0" smtClean="0"/>
              <a:t>は機器のイメージ</a:t>
            </a:r>
            <a:r>
              <a:rPr lang="ja-JP" altLang="en-US" sz="1200" dirty="0"/>
              <a:t>）</a:t>
            </a:r>
            <a:endParaRPr lang="en-US" altLang="en-US"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6"/>
          <p:cNvSpPr txBox="1">
            <a:spLocks noChangeArrowheads="1"/>
          </p:cNvSpPr>
          <p:nvPr/>
        </p:nvSpPr>
        <p:spPr bwMode="auto">
          <a:xfrm>
            <a:off x="6454775" y="6053138"/>
            <a:ext cx="1726755" cy="677108"/>
          </a:xfrm>
          <a:prstGeom prst="rect">
            <a:avLst/>
          </a:prstGeom>
          <a:noFill/>
          <a:ln w="9525">
            <a:noFill/>
            <a:miter lim="800000"/>
            <a:headEnd/>
            <a:tailEnd/>
          </a:ln>
        </p:spPr>
        <p:txBody>
          <a:bodyPr wrap="none">
            <a:spAutoFit/>
          </a:bodyPr>
          <a:lstStyle/>
          <a:p>
            <a:pPr eaLnBrk="1" hangingPunct="1"/>
            <a:r>
              <a:rPr lang="ja-JP" altLang="en-US" dirty="0">
                <a:solidFill>
                  <a:srgbClr val="000000"/>
                </a:solidFill>
              </a:rPr>
              <a:t>産業用・発電用</a:t>
            </a:r>
          </a:p>
          <a:p>
            <a:pPr eaLnBrk="1" hangingPunct="1"/>
            <a:r>
              <a:rPr lang="ja-JP" altLang="en-US" sz="1000" dirty="0">
                <a:solidFill>
                  <a:srgbClr val="000000"/>
                </a:solidFill>
              </a:rPr>
              <a:t>（</a:t>
            </a:r>
            <a:r>
              <a:rPr lang="ja-JP" altLang="en-US" sz="1000" dirty="0" smtClean="0">
                <a:solidFill>
                  <a:srgbClr val="000000"/>
                </a:solidFill>
              </a:rPr>
              <a:t>三菱日立パワーシステムズ</a:t>
            </a:r>
            <a:endParaRPr lang="en-US" altLang="ja-JP" sz="1000" dirty="0" smtClean="0">
              <a:solidFill>
                <a:srgbClr val="000000"/>
              </a:solidFill>
            </a:endParaRPr>
          </a:p>
          <a:p>
            <a:pPr eaLnBrk="1" hangingPunct="1"/>
            <a:r>
              <a:rPr lang="ja-JP" altLang="en-US" sz="1000" dirty="0">
                <a:solidFill>
                  <a:srgbClr val="000000"/>
                </a:solidFill>
              </a:rPr>
              <a:t>　</a:t>
            </a:r>
            <a:r>
              <a:rPr lang="ja-JP" altLang="en-US" sz="1000" dirty="0" smtClean="0">
                <a:solidFill>
                  <a:srgbClr val="000000"/>
                </a:solidFill>
              </a:rPr>
              <a:t>ＨＰ</a:t>
            </a:r>
            <a:r>
              <a:rPr lang="ja-JP" altLang="en-US" sz="1000" dirty="0">
                <a:solidFill>
                  <a:srgbClr val="000000"/>
                </a:solidFill>
              </a:rPr>
              <a:t>より引用）</a:t>
            </a:r>
          </a:p>
        </p:txBody>
      </p:sp>
      <p:sp>
        <p:nvSpPr>
          <p:cNvPr id="3076" name="Text Box 48"/>
          <p:cNvSpPr txBox="1">
            <a:spLocks noChangeArrowheads="1"/>
          </p:cNvSpPr>
          <p:nvPr/>
        </p:nvSpPr>
        <p:spPr bwMode="auto">
          <a:xfrm>
            <a:off x="4043363" y="6057900"/>
            <a:ext cx="1657350" cy="523875"/>
          </a:xfrm>
          <a:prstGeom prst="rect">
            <a:avLst/>
          </a:prstGeom>
          <a:noFill/>
          <a:ln w="9525">
            <a:noFill/>
            <a:miter lim="800000"/>
            <a:headEnd/>
            <a:tailEnd/>
          </a:ln>
        </p:spPr>
        <p:txBody>
          <a:bodyPr>
            <a:spAutoFit/>
          </a:bodyPr>
          <a:lstStyle/>
          <a:p>
            <a:pPr algn="ctr" eaLnBrk="1" hangingPunct="1"/>
            <a:r>
              <a:rPr lang="ja-JP" altLang="en-US">
                <a:solidFill>
                  <a:srgbClr val="000000"/>
                </a:solidFill>
              </a:rPr>
              <a:t>業務用</a:t>
            </a:r>
          </a:p>
          <a:p>
            <a:pPr eaLnBrk="1" hangingPunct="1"/>
            <a:r>
              <a:rPr lang="ja-JP" altLang="en-US" sz="1000">
                <a:solidFill>
                  <a:srgbClr val="000000"/>
                </a:solidFill>
              </a:rPr>
              <a:t>（三浦工業ＨＰより引用）</a:t>
            </a:r>
            <a:endParaRPr lang="en-US" altLang="ja-JP" sz="1000">
              <a:solidFill>
                <a:srgbClr val="000000"/>
              </a:solidFill>
            </a:endParaRPr>
          </a:p>
        </p:txBody>
      </p:sp>
      <p:pic>
        <p:nvPicPr>
          <p:cNvPr id="3077" name="Picture 30"/>
          <p:cNvPicPr>
            <a:picLocks noChangeAspect="1" noChangeArrowheads="1"/>
          </p:cNvPicPr>
          <p:nvPr/>
        </p:nvPicPr>
        <p:blipFill>
          <a:blip r:embed="rId3" cstate="print"/>
          <a:srcRect r="3221"/>
          <a:stretch>
            <a:fillRect/>
          </a:stretch>
        </p:blipFill>
        <p:spPr bwMode="auto">
          <a:xfrm>
            <a:off x="4167188" y="4573588"/>
            <a:ext cx="1238250" cy="1541462"/>
          </a:xfrm>
          <a:prstGeom prst="rect">
            <a:avLst/>
          </a:prstGeom>
          <a:noFill/>
          <a:ln w="9525">
            <a:noFill/>
            <a:miter lim="800000"/>
            <a:headEnd/>
            <a:tailEnd/>
          </a:ln>
        </p:spPr>
      </p:pic>
      <p:pic>
        <p:nvPicPr>
          <p:cNvPr id="3078" name="Picture 5"/>
          <p:cNvPicPr>
            <a:picLocks noChangeAspect="1" noChangeArrowheads="1"/>
          </p:cNvPicPr>
          <p:nvPr/>
        </p:nvPicPr>
        <p:blipFill>
          <a:blip r:embed="rId4" cstate="print"/>
          <a:srcRect/>
          <a:stretch>
            <a:fillRect/>
          </a:stretch>
        </p:blipFill>
        <p:spPr bwMode="auto">
          <a:xfrm>
            <a:off x="506413" y="4664075"/>
            <a:ext cx="1360487" cy="1338263"/>
          </a:xfrm>
          <a:prstGeom prst="rect">
            <a:avLst/>
          </a:prstGeom>
          <a:noFill/>
          <a:ln w="9525">
            <a:noFill/>
            <a:miter lim="800000"/>
            <a:headEnd/>
            <a:tailEnd/>
          </a:ln>
        </p:spPr>
      </p:pic>
      <p:pic>
        <p:nvPicPr>
          <p:cNvPr id="3079" name="Picture 6"/>
          <p:cNvPicPr>
            <a:picLocks noChangeAspect="1" noChangeArrowheads="1"/>
          </p:cNvPicPr>
          <p:nvPr/>
        </p:nvPicPr>
        <p:blipFill>
          <a:blip r:embed="rId5" cstate="print"/>
          <a:srcRect/>
          <a:stretch>
            <a:fillRect/>
          </a:stretch>
        </p:blipFill>
        <p:spPr bwMode="auto">
          <a:xfrm>
            <a:off x="2057400" y="4687888"/>
            <a:ext cx="1549400" cy="1312862"/>
          </a:xfrm>
          <a:prstGeom prst="rect">
            <a:avLst/>
          </a:prstGeom>
          <a:noFill/>
          <a:ln w="9525">
            <a:noFill/>
            <a:miter lim="800000"/>
            <a:headEnd/>
            <a:tailEnd/>
          </a:ln>
        </p:spPr>
      </p:pic>
      <p:sp>
        <p:nvSpPr>
          <p:cNvPr id="3080" name="Text Box 48"/>
          <p:cNvSpPr txBox="1">
            <a:spLocks noChangeArrowheads="1"/>
          </p:cNvSpPr>
          <p:nvPr/>
        </p:nvSpPr>
        <p:spPr bwMode="auto">
          <a:xfrm>
            <a:off x="76200" y="6054725"/>
            <a:ext cx="3848100" cy="523875"/>
          </a:xfrm>
          <a:prstGeom prst="rect">
            <a:avLst/>
          </a:prstGeom>
          <a:noFill/>
          <a:ln w="9525">
            <a:noFill/>
            <a:miter lim="800000"/>
            <a:headEnd/>
            <a:tailEnd/>
          </a:ln>
        </p:spPr>
        <p:txBody>
          <a:bodyPr>
            <a:spAutoFit/>
          </a:bodyPr>
          <a:lstStyle/>
          <a:p>
            <a:pPr algn="ctr" eaLnBrk="1" hangingPunct="1"/>
            <a:r>
              <a:rPr lang="ja-JP" altLang="en-US">
                <a:solidFill>
                  <a:srgbClr val="000000"/>
                </a:solidFill>
              </a:rPr>
              <a:t>次世代家庭用</a:t>
            </a:r>
          </a:p>
          <a:p>
            <a:pPr eaLnBrk="1" hangingPunct="1"/>
            <a:r>
              <a:rPr lang="ja-JP" altLang="en-US" sz="1000">
                <a:solidFill>
                  <a:srgbClr val="000000"/>
                </a:solidFill>
              </a:rPr>
              <a:t>（新エネルギー財団ＨＰのＴＯＴＯ機（左）および日本特殊陶業機（右））</a:t>
            </a:r>
            <a:endParaRPr lang="en-US" altLang="ja-JP" sz="1000">
              <a:solidFill>
                <a:srgbClr val="000000"/>
              </a:solidFill>
            </a:endParaRPr>
          </a:p>
        </p:txBody>
      </p:sp>
      <p:pic>
        <p:nvPicPr>
          <p:cNvPr id="3081" name="Picture 9"/>
          <p:cNvPicPr>
            <a:picLocks noChangeAspect="1" noChangeArrowheads="1"/>
          </p:cNvPicPr>
          <p:nvPr/>
        </p:nvPicPr>
        <p:blipFill>
          <a:blip r:embed="rId6" cstate="print"/>
          <a:srcRect/>
          <a:stretch>
            <a:fillRect/>
          </a:stretch>
        </p:blipFill>
        <p:spPr bwMode="auto">
          <a:xfrm>
            <a:off x="5891213" y="4687888"/>
            <a:ext cx="2949575" cy="1401762"/>
          </a:xfrm>
          <a:prstGeom prst="rect">
            <a:avLst/>
          </a:prstGeom>
          <a:noFill/>
          <a:ln w="9525">
            <a:noFill/>
            <a:miter lim="800000"/>
            <a:headEnd/>
            <a:tailEnd/>
          </a:ln>
        </p:spPr>
      </p:pic>
      <p:sp>
        <p:nvSpPr>
          <p:cNvPr id="13" name="Text Box 2"/>
          <p:cNvSpPr txBox="1">
            <a:spLocks noChangeArrowheads="1"/>
          </p:cNvSpPr>
          <p:nvPr/>
        </p:nvSpPr>
        <p:spPr bwMode="auto">
          <a:xfrm>
            <a:off x="142875" y="36513"/>
            <a:ext cx="9001125" cy="533400"/>
          </a:xfrm>
          <a:prstGeom prst="rect">
            <a:avLst/>
          </a:prstGeom>
          <a:solidFill>
            <a:srgbClr val="FFFFFF"/>
          </a:solidFill>
          <a:ln>
            <a:noFill/>
          </a:ln>
          <a:extLst/>
        </p:spPr>
        <p:txBody>
          <a:bodyP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defRPr/>
            </a:pPr>
            <a:r>
              <a:rPr lang="ja-JP" altLang="en-US" sz="2600" b="1" dirty="0" smtClean="0">
                <a:solidFill>
                  <a:srgbClr val="FF3300"/>
                </a:solidFill>
                <a:effectLst>
                  <a:outerShdw blurRad="38100" dist="38100" dir="2700000" algn="tl">
                    <a:srgbClr val="000000">
                      <a:alpha val="43137"/>
                    </a:srgbClr>
                  </a:outerShdw>
                </a:effectLst>
                <a:latin typeface="Century" pitchFamily="18" charset="0"/>
              </a:rPr>
              <a:t>③</a:t>
            </a:r>
            <a:r>
              <a:rPr lang="en-US" altLang="ja-JP" sz="2600" b="1" dirty="0" smtClean="0">
                <a:solidFill>
                  <a:srgbClr val="FF3300"/>
                </a:solidFill>
                <a:effectLst>
                  <a:outerShdw blurRad="38100" dist="38100" dir="2700000" algn="tl">
                    <a:srgbClr val="000000">
                      <a:alpha val="43137"/>
                    </a:srgbClr>
                  </a:outerShdw>
                </a:effectLst>
                <a:latin typeface="Century" pitchFamily="18" charset="0"/>
              </a:rPr>
              <a:t>-1</a:t>
            </a:r>
            <a:r>
              <a:rPr lang="ja-JP" altLang="en-US" sz="2600" b="1" dirty="0" smtClean="0">
                <a:solidFill>
                  <a:srgbClr val="FF3300"/>
                </a:solidFill>
                <a:effectLst>
                  <a:outerShdw blurRad="38100" dist="38100" dir="2700000" algn="tl">
                    <a:srgbClr val="000000">
                      <a:alpha val="43137"/>
                    </a:srgbClr>
                  </a:outerShdw>
                </a:effectLst>
                <a:latin typeface="Century" pitchFamily="18" charset="0"/>
              </a:rPr>
              <a:t>　</a:t>
            </a:r>
            <a:r>
              <a:rPr lang="ja-JP" altLang="en-US" sz="2600" b="1" dirty="0" smtClean="0">
                <a:solidFill>
                  <a:srgbClr val="FF3300"/>
                </a:solidFill>
                <a:effectLst>
                  <a:outerShdw blurRad="38100" dist="38100" dir="2700000" algn="tl">
                    <a:srgbClr val="000000">
                      <a:alpha val="43137"/>
                    </a:srgbClr>
                  </a:outerShdw>
                </a:effectLst>
                <a:latin typeface="Arial"/>
                <a:cs typeface="ＭＳ Ｐゴシック"/>
              </a:rPr>
              <a:t>次世代燃料電池を核にした未来エネルギー社会実証</a:t>
            </a:r>
            <a:endParaRPr lang="ja-JP" altLang="en-US" sz="2600" b="1" dirty="0" smtClean="0">
              <a:solidFill>
                <a:srgbClr val="FF3300"/>
              </a:solidFill>
              <a:effectLst>
                <a:outerShdw blurRad="38100" dist="38100" dir="2700000" algn="tl">
                  <a:srgbClr val="000000">
                    <a:alpha val="43137"/>
                  </a:srgbClr>
                </a:outerShdw>
              </a:effectLst>
              <a:latin typeface="Century" pitchFamily="18" charset="0"/>
            </a:endParaRPr>
          </a:p>
        </p:txBody>
      </p:sp>
      <p:sp>
        <p:nvSpPr>
          <p:cNvPr id="3083" name="Rectangle 3"/>
          <p:cNvSpPr>
            <a:spLocks noChangeArrowheads="1"/>
          </p:cNvSpPr>
          <p:nvPr/>
        </p:nvSpPr>
        <p:spPr bwMode="auto">
          <a:xfrm>
            <a:off x="161925" y="504825"/>
            <a:ext cx="8153400" cy="76200"/>
          </a:xfrm>
          <a:prstGeom prst="rect">
            <a:avLst/>
          </a:prstGeom>
          <a:gradFill rotWithShape="0">
            <a:gsLst>
              <a:gs pos="0">
                <a:srgbClr val="6699FF"/>
              </a:gs>
              <a:gs pos="100000">
                <a:srgbClr val="FFFFFF"/>
              </a:gs>
            </a:gsLst>
            <a:lin ang="0" scaled="1"/>
          </a:gradFill>
          <a:ln w="9525">
            <a:noFill/>
            <a:miter lim="800000"/>
            <a:headEnd/>
            <a:tailEnd/>
          </a:ln>
        </p:spPr>
        <p:txBody>
          <a:bodyPr wrap="none" anchor="ctr"/>
          <a:lstStyle/>
          <a:p>
            <a:pPr eaLnBrk="1" hangingPunct="1"/>
            <a:endParaRPr lang="ja-JP" altLang="en-US" sz="2400">
              <a:solidFill>
                <a:srgbClr val="000000"/>
              </a:solidFill>
              <a:latin typeface="Times New Roman" pitchFamily="18" charset="0"/>
            </a:endParaRPr>
          </a:p>
        </p:txBody>
      </p:sp>
      <p:sp>
        <p:nvSpPr>
          <p:cNvPr id="3084" name="テキスト ボックス 1"/>
          <p:cNvSpPr txBox="1">
            <a:spLocks noChangeArrowheads="1"/>
          </p:cNvSpPr>
          <p:nvPr/>
        </p:nvSpPr>
        <p:spPr bwMode="auto">
          <a:xfrm>
            <a:off x="7248525" y="4387850"/>
            <a:ext cx="1784350" cy="276225"/>
          </a:xfrm>
          <a:prstGeom prst="rect">
            <a:avLst/>
          </a:prstGeom>
          <a:noFill/>
          <a:ln w="9525">
            <a:noFill/>
            <a:miter lim="800000"/>
            <a:headEnd/>
            <a:tailEnd/>
          </a:ln>
        </p:spPr>
        <p:txBody>
          <a:bodyPr wrap="none">
            <a:spAutoFit/>
          </a:bodyPr>
          <a:lstStyle/>
          <a:p>
            <a:pPr eaLnBrk="1" hangingPunct="1"/>
            <a:r>
              <a:rPr lang="ja-JP" altLang="en-US" sz="1200"/>
              <a:t>（写真は実証機イメージ）</a:t>
            </a:r>
            <a:endParaRPr lang="en-US" altLang="en-US" sz="1200"/>
          </a:p>
        </p:txBody>
      </p:sp>
      <p:sp>
        <p:nvSpPr>
          <p:cNvPr id="14" name="Rectangle 7"/>
          <p:cNvSpPr>
            <a:spLocks noChangeArrowheads="1"/>
          </p:cNvSpPr>
          <p:nvPr/>
        </p:nvSpPr>
        <p:spPr bwMode="auto">
          <a:xfrm>
            <a:off x="65088" y="847725"/>
            <a:ext cx="9021762" cy="3447098"/>
          </a:xfrm>
          <a:prstGeom prst="rect">
            <a:avLst/>
          </a:prstGeom>
          <a:noFill/>
          <a:ln w="12700">
            <a:solidFill>
              <a:sysClr val="windowText" lastClr="000000"/>
            </a:solidFill>
            <a:miter lim="800000"/>
            <a:headEnd/>
            <a:tailEnd/>
          </a:ln>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2000" b="1" i="0" u="none" strike="noStrike" kern="0" cap="none" spc="0" normalizeH="0" baseline="0" noProof="0" dirty="0" smtClean="0">
                <a:ln>
                  <a:noFill/>
                </a:ln>
                <a:solidFill>
                  <a:prstClr val="black"/>
                </a:solidFill>
                <a:effectLst/>
                <a:uLnTx/>
                <a:uFillTx/>
                <a:latin typeface="Calibri" pitchFamily="34" charset="0"/>
                <a:ea typeface="ＭＳ Ｐゴシック" charset="-128"/>
              </a:rPr>
              <a:t>＜次世代型の燃料電池の実機を使った社会実証＠九州大学伊都キャンパス＞</a:t>
            </a:r>
            <a:endParaRPr kumimoji="1" lang="en-US" altLang="ja-JP" sz="2000" b="1" i="0" u="none" strike="noStrike" kern="0" cap="none" spc="0" normalizeH="0" baseline="0" noProof="0" dirty="0" smtClean="0">
              <a:ln>
                <a:noFill/>
              </a:ln>
              <a:solidFill>
                <a:prstClr val="black"/>
              </a:solidFill>
              <a:effectLst/>
              <a:uLnTx/>
              <a:uFillTx/>
              <a:latin typeface="Calibri" pitchFamily="34" charset="0"/>
              <a:ea typeface="ＭＳ Ｐゴシック"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alibri" pitchFamily="34" charset="0"/>
                <a:ea typeface="ＭＳ Ｐゴシック" charset="-128"/>
              </a:rPr>
              <a:t>　　　　　　　　　　　　</a:t>
            </a:r>
            <a:endParaRPr kumimoji="1" lang="en-US" altLang="ja-JP" sz="1800" b="0" i="0" u="none" strike="noStrike" kern="0" cap="none" spc="0" normalizeH="0" baseline="0" noProof="0" dirty="0" smtClean="0">
              <a:ln>
                <a:noFill/>
              </a:ln>
              <a:solidFill>
                <a:prstClr val="black"/>
              </a:solidFill>
              <a:effectLst/>
              <a:uLnTx/>
              <a:uFillTx/>
              <a:latin typeface="Calibri" pitchFamily="34" charset="0"/>
              <a:ea typeface="ＭＳ Ｐゴシック"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alibri" pitchFamily="34" charset="0"/>
                <a:ea typeface="ＭＳ Ｐゴシック" charset="-128"/>
              </a:rPr>
              <a:t>　</a:t>
            </a:r>
            <a:r>
              <a:rPr kumimoji="1" lang="ja-JP" altLang="en-US" sz="2000" b="1" i="0" u="dbl" strike="noStrike" kern="0" cap="none" spc="0" normalizeH="0" baseline="0" noProof="0" dirty="0" smtClean="0">
                <a:ln>
                  <a:noFill/>
                </a:ln>
                <a:solidFill>
                  <a:prstClr val="black"/>
                </a:solidFill>
                <a:effectLst/>
                <a:uLnTx/>
                <a:uFillTx/>
                <a:latin typeface="Calibri" pitchFamily="34" charset="0"/>
                <a:ea typeface="ＭＳ Ｐゴシック" charset="-128"/>
              </a:rPr>
              <a:t>用途：発電容量</a:t>
            </a:r>
            <a:r>
              <a:rPr kumimoji="1" lang="en-US" altLang="ja-JP" sz="1800" b="0" i="0" u="none" strike="noStrike" kern="0" cap="none" spc="0" normalizeH="0" baseline="0" noProof="0" dirty="0" smtClean="0">
                <a:ln>
                  <a:noFill/>
                </a:ln>
                <a:solidFill>
                  <a:prstClr val="black"/>
                </a:solidFill>
                <a:effectLst/>
                <a:uLnTx/>
                <a:uFillTx/>
                <a:latin typeface="Calibri" pitchFamily="34" charset="0"/>
                <a:ea typeface="ＭＳ Ｐゴシック" charset="-128"/>
              </a:rPr>
              <a:t>		</a:t>
            </a:r>
            <a:r>
              <a:rPr kumimoji="1" lang="ja-JP" altLang="en-US" sz="2000" b="1" i="0" u="dbl" strike="noStrike" kern="0" cap="none" spc="0" normalizeH="0" baseline="0" noProof="0" dirty="0" smtClean="0">
                <a:ln>
                  <a:noFill/>
                </a:ln>
                <a:solidFill>
                  <a:prstClr val="black"/>
                </a:solidFill>
                <a:effectLst/>
                <a:uLnTx/>
                <a:uFillTx/>
                <a:latin typeface="Calibri" pitchFamily="34" charset="0"/>
                <a:ea typeface="ＭＳ Ｐゴシック" charset="-128"/>
              </a:rPr>
              <a:t>実証機候補</a:t>
            </a:r>
            <a:r>
              <a:rPr kumimoji="1" lang="ja-JP" altLang="en-US" sz="1800" b="0" i="0" u="none" strike="noStrike" kern="0" cap="none" spc="0" normalizeH="0" baseline="0" noProof="0" dirty="0" smtClean="0">
                <a:ln>
                  <a:noFill/>
                </a:ln>
                <a:solidFill>
                  <a:prstClr val="black"/>
                </a:solidFill>
                <a:effectLst/>
                <a:uLnTx/>
                <a:uFillTx/>
                <a:latin typeface="Calibri" pitchFamily="34" charset="0"/>
                <a:ea typeface="ＭＳ Ｐゴシック" charset="-128"/>
              </a:rPr>
              <a:t>　　　　　　　　　　　　　　</a:t>
            </a:r>
            <a:r>
              <a:rPr kumimoji="1" lang="ja-JP" altLang="en-US" sz="2000" b="1" i="0" u="dbl" strike="noStrike" kern="0" cap="none" spc="0" normalizeH="0" baseline="0" noProof="0" dirty="0" smtClean="0">
                <a:ln>
                  <a:noFill/>
                </a:ln>
                <a:solidFill>
                  <a:prstClr val="black"/>
                </a:solidFill>
                <a:effectLst/>
                <a:uLnTx/>
                <a:uFillTx/>
                <a:latin typeface="Calibri" pitchFamily="34" charset="0"/>
                <a:ea typeface="ＭＳ Ｐゴシック" charset="-128"/>
              </a:rPr>
              <a:t>連携</a:t>
            </a:r>
            <a:r>
              <a:rPr kumimoji="1" lang="ja-JP" altLang="en-US" sz="2000" b="1" i="0" u="dbl" strike="noStrike" kern="0" cap="none" spc="0" normalizeH="0" baseline="0" noProof="0" dirty="0">
                <a:ln>
                  <a:noFill/>
                </a:ln>
                <a:solidFill>
                  <a:prstClr val="black"/>
                </a:solidFill>
                <a:effectLst/>
                <a:uLnTx/>
                <a:uFillTx/>
                <a:latin typeface="Calibri" pitchFamily="34" charset="0"/>
                <a:ea typeface="ＭＳ Ｐゴシック" charset="-128"/>
              </a:rPr>
              <a:t>協力企業等</a:t>
            </a:r>
            <a:endParaRPr kumimoji="1" lang="en-US" altLang="ja-JP" sz="2000" b="1" i="0" u="dbl" strike="noStrike" kern="0" cap="none" spc="0" normalizeH="0" baseline="0" noProof="0" dirty="0" smtClean="0">
              <a:ln>
                <a:noFill/>
              </a:ln>
              <a:solidFill>
                <a:prstClr val="black"/>
              </a:solidFill>
              <a:effectLst/>
              <a:uLnTx/>
              <a:uFillTx/>
              <a:latin typeface="Calibri" pitchFamily="34" charset="0"/>
              <a:ea typeface="ＭＳ Ｐゴシック"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800" b="0" i="0" u="none" strike="noStrike" kern="0" cap="none" spc="0" normalizeH="0" baseline="0" noProof="0" dirty="0">
                <a:ln>
                  <a:noFill/>
                </a:ln>
                <a:solidFill>
                  <a:prstClr val="black"/>
                </a:solidFill>
                <a:effectLst/>
                <a:uLnTx/>
                <a:uFillTx/>
                <a:latin typeface="Calibri" pitchFamily="34" charset="0"/>
                <a:ea typeface="ＭＳ Ｐゴシック" charset="-128"/>
              </a:rPr>
              <a:t>　</a:t>
            </a:r>
            <a:r>
              <a:rPr kumimoji="1" lang="ja-JP" altLang="en-US" sz="1800" b="0" i="0" u="none" strike="noStrike" kern="0" cap="none" spc="0" normalizeH="0" baseline="0" noProof="0" dirty="0" smtClean="0">
                <a:ln>
                  <a:noFill/>
                </a:ln>
                <a:solidFill>
                  <a:prstClr val="black"/>
                </a:solidFill>
                <a:effectLst/>
                <a:uLnTx/>
                <a:uFillTx/>
                <a:latin typeface="Calibri" pitchFamily="34" charset="0"/>
                <a:ea typeface="ＭＳ Ｐゴシック" charset="-128"/>
              </a:rPr>
              <a:t>　　　　　　　　　　　　　　　　　（イメージ）　　　　　　　　　　　　　　　　　　（</a:t>
            </a:r>
            <a:r>
              <a:rPr kumimoji="1" lang="ja-JP" altLang="en-US" sz="1800" b="0" i="0" u="none" strike="noStrike" kern="0" cap="none" spc="0" normalizeH="0" baseline="0" noProof="0" dirty="0">
                <a:ln>
                  <a:noFill/>
                </a:ln>
                <a:solidFill>
                  <a:prstClr val="black"/>
                </a:solidFill>
                <a:effectLst/>
                <a:uLnTx/>
                <a:uFillTx/>
                <a:latin typeface="Calibri" pitchFamily="34" charset="0"/>
                <a:ea typeface="ＭＳ Ｐゴシック" charset="-128"/>
              </a:rPr>
              <a:t>イメージ</a:t>
            </a:r>
            <a:r>
              <a:rPr kumimoji="1" lang="ja-JP" altLang="en-US" sz="1800" b="0" i="0" u="none" strike="noStrike" kern="0" cap="none" spc="0" normalizeH="0" baseline="0" noProof="0" dirty="0" smtClean="0">
                <a:ln>
                  <a:noFill/>
                </a:ln>
                <a:solidFill>
                  <a:prstClr val="black"/>
                </a:solidFill>
                <a:effectLst/>
                <a:uLnTx/>
                <a:uFillTx/>
                <a:latin typeface="Calibri" pitchFamily="34" charset="0"/>
                <a:ea typeface="ＭＳ Ｐゴシック" charset="-128"/>
              </a:rPr>
              <a:t>）</a:t>
            </a:r>
            <a:endParaRPr kumimoji="1" lang="en-US" altLang="ja-JP" sz="1800" b="0" i="0" u="none" strike="noStrike" kern="0" cap="none" spc="0" normalizeH="0" baseline="0" noProof="0" dirty="0" smtClean="0">
              <a:ln>
                <a:noFill/>
              </a:ln>
              <a:solidFill>
                <a:prstClr val="black"/>
              </a:solidFill>
              <a:effectLst/>
              <a:uLnTx/>
              <a:uFillTx/>
              <a:latin typeface="Calibri" pitchFamily="34" charset="0"/>
              <a:ea typeface="ＭＳ Ｐゴシック"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1" lang="en-US" altLang="ja-JP" sz="1800" b="0" i="0" u="none" strike="noStrike" kern="0" cap="none" spc="0" normalizeH="0" baseline="0" noProof="0" dirty="0" smtClean="0">
                <a:ln>
                  <a:noFill/>
                </a:ln>
                <a:solidFill>
                  <a:prstClr val="black"/>
                </a:solidFill>
                <a:effectLst/>
                <a:uLnTx/>
                <a:uFillTx/>
                <a:latin typeface="Calibri" pitchFamily="34" charset="0"/>
                <a:ea typeface="ＭＳ Ｐゴシック" charset="-128"/>
              </a:rPr>
              <a:t>	</a:t>
            </a:r>
          </a:p>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alibri" pitchFamily="34" charset="0"/>
                <a:ea typeface="ＭＳ Ｐゴシック" charset="-128"/>
              </a:rPr>
              <a:t>　</a:t>
            </a:r>
            <a:r>
              <a:rPr kumimoji="1" lang="ja-JP" altLang="en-US" sz="1800" b="1" i="0" u="none" strike="noStrike" kern="0" cap="none" spc="0" normalizeH="0" baseline="0" noProof="0" dirty="0" smtClean="0">
                <a:ln>
                  <a:noFill/>
                </a:ln>
                <a:solidFill>
                  <a:srgbClr val="FF0000"/>
                </a:solidFill>
                <a:effectLst/>
                <a:uLnTx/>
                <a:uFillTx/>
                <a:latin typeface="Calibri" pitchFamily="34" charset="0"/>
                <a:ea typeface="ＭＳ Ｐゴシック" charset="-128"/>
              </a:rPr>
              <a:t>産業用発電用</a:t>
            </a:r>
            <a:r>
              <a:rPr kumimoji="1" lang="en-US" altLang="ja-JP" sz="1800" b="1" i="0" u="none" strike="noStrike" kern="0" cap="none" spc="0" normalizeH="0" baseline="0" noProof="0" dirty="0" smtClean="0">
                <a:ln>
                  <a:noFill/>
                </a:ln>
                <a:solidFill>
                  <a:srgbClr val="FF0000"/>
                </a:solidFill>
                <a:effectLst/>
                <a:uLnTx/>
                <a:uFillTx/>
                <a:latin typeface="Calibri" pitchFamily="34" charset="0"/>
                <a:ea typeface="ＭＳ Ｐゴシック" charset="-128"/>
              </a:rPr>
              <a:t>		</a:t>
            </a:r>
            <a:r>
              <a:rPr kumimoji="1" lang="ja-JP" altLang="en-US" sz="1800" b="0" i="0" u="none" strike="noStrike" kern="0" cap="none" spc="0" normalizeH="0" baseline="0" noProof="0" dirty="0" smtClean="0">
                <a:ln>
                  <a:noFill/>
                </a:ln>
                <a:solidFill>
                  <a:prstClr val="black"/>
                </a:solidFill>
                <a:effectLst/>
                <a:uLnTx/>
                <a:uFillTx/>
                <a:latin typeface="Calibri" pitchFamily="34" charset="0"/>
                <a:ea typeface="ＭＳ Ｐゴシック" charset="-128"/>
              </a:rPr>
              <a:t>⇒重工メーカー</a:t>
            </a:r>
            <a:r>
              <a:rPr kumimoji="1" lang="en-US" altLang="ja-JP" sz="1800" b="0" i="0" u="none" strike="noStrike" kern="0" cap="none" spc="0" normalizeH="0" baseline="0" noProof="0" dirty="0" smtClean="0">
                <a:ln>
                  <a:noFill/>
                </a:ln>
                <a:solidFill>
                  <a:prstClr val="black"/>
                </a:solidFill>
                <a:effectLst/>
                <a:uLnTx/>
                <a:uFillTx/>
                <a:latin typeface="Calibri" pitchFamily="34" charset="0"/>
                <a:ea typeface="ＭＳ Ｐゴシック" charset="-128"/>
              </a:rPr>
              <a:t>		</a:t>
            </a:r>
            <a:r>
              <a:rPr kumimoji="1" lang="ja-JP" altLang="en-US" sz="1800" b="1" i="0" u="none" strike="noStrike" kern="0" cap="none" spc="0" normalizeH="0" baseline="0" noProof="0" dirty="0">
                <a:ln>
                  <a:noFill/>
                </a:ln>
                <a:solidFill>
                  <a:srgbClr val="FF0000"/>
                </a:solidFill>
                <a:effectLst/>
                <a:uLnTx/>
                <a:uFillTx/>
                <a:latin typeface="Calibri" pitchFamily="34" charset="0"/>
                <a:ea typeface="ＭＳ Ｐゴシック" charset="-128"/>
              </a:rPr>
              <a:t>　</a:t>
            </a:r>
            <a:r>
              <a:rPr kumimoji="1" lang="ja-JP" altLang="en-US" sz="1800" b="1" i="0" u="none" strike="noStrike" kern="0" cap="none" spc="0" normalizeH="0" baseline="0" noProof="0" dirty="0" smtClean="0">
                <a:ln>
                  <a:noFill/>
                </a:ln>
                <a:solidFill>
                  <a:srgbClr val="FF0000"/>
                </a:solidFill>
                <a:effectLst/>
                <a:uLnTx/>
                <a:uFillTx/>
                <a:latin typeface="Calibri" pitchFamily="34" charset="0"/>
                <a:ea typeface="ＭＳ Ｐゴシック" charset="-128"/>
              </a:rPr>
              <a:t>　　　</a:t>
            </a:r>
            <a:r>
              <a:rPr kumimoji="1" lang="ja-JP" altLang="en-US" sz="1800" b="0" i="0" u="none" strike="noStrike" kern="0" cap="none" spc="0" normalizeH="0" baseline="0" noProof="0" dirty="0" smtClean="0">
                <a:ln>
                  <a:noFill/>
                </a:ln>
                <a:solidFill>
                  <a:prstClr val="black"/>
                </a:solidFill>
                <a:effectLst/>
                <a:uLnTx/>
                <a:uFillTx/>
                <a:latin typeface="Calibri" pitchFamily="34" charset="0"/>
                <a:ea typeface="ＭＳ Ｐゴシック" charset="-128"/>
              </a:rPr>
              <a:t>ガス会社、電力会社</a:t>
            </a:r>
            <a:endParaRPr kumimoji="1" lang="en-US" altLang="ja-JP" sz="1800" b="1" i="0" u="none" strike="noStrike" kern="0" cap="none" spc="0" normalizeH="0" baseline="0" noProof="0" dirty="0" smtClean="0">
              <a:ln>
                <a:noFill/>
              </a:ln>
              <a:solidFill>
                <a:srgbClr val="FF0000"/>
              </a:solidFill>
              <a:effectLst/>
              <a:uLnTx/>
              <a:uFillTx/>
              <a:latin typeface="Calibri" pitchFamily="34" charset="0"/>
              <a:ea typeface="ＭＳ Ｐゴシック" charset="-128"/>
            </a:endParaRPr>
          </a:p>
          <a:p>
            <a:pPr marL="0" marR="0" lvl="0" indent="0" defTabSz="914400" eaLnBrk="1" fontAlgn="auto" latinLnBrk="0" hangingPunct="1">
              <a:lnSpc>
                <a:spcPct val="100000"/>
              </a:lnSpc>
              <a:spcBef>
                <a:spcPct val="0"/>
              </a:spcBef>
              <a:spcAft>
                <a:spcPts val="0"/>
              </a:spcAft>
              <a:buClrTx/>
              <a:buSzTx/>
              <a:buFont typeface="Arial" charset="0"/>
              <a:buNone/>
              <a:tabLst/>
              <a:defRPr/>
            </a:pPr>
            <a:r>
              <a:rPr kumimoji="1" lang="ja-JP" altLang="en-US" sz="1800" b="1" i="0" u="none" strike="noStrike" kern="0" cap="none" spc="0" normalizeH="0" baseline="0" noProof="0" dirty="0" smtClean="0">
                <a:ln>
                  <a:noFill/>
                </a:ln>
                <a:solidFill>
                  <a:srgbClr val="FF0000"/>
                </a:solidFill>
                <a:effectLst/>
                <a:uLnTx/>
                <a:uFillTx/>
                <a:latin typeface="Calibri" pitchFamily="34" charset="0"/>
                <a:ea typeface="ＭＳ Ｐゴシック" charset="-128"/>
              </a:rPr>
              <a:t>　　　　　  </a:t>
            </a:r>
            <a:r>
              <a:rPr kumimoji="1" lang="ja-JP" altLang="en-US" sz="1800" b="0" i="0" u="none" strike="noStrike" kern="0" cap="none" spc="0" normalizeH="0" baseline="0" noProof="0" dirty="0" smtClean="0">
                <a:ln>
                  <a:noFill/>
                </a:ln>
                <a:solidFill>
                  <a:prstClr val="black"/>
                </a:solidFill>
                <a:effectLst/>
                <a:uLnTx/>
                <a:uFillTx/>
                <a:latin typeface="Calibri" pitchFamily="34" charset="0"/>
                <a:ea typeface="ＭＳ Ｐゴシック" charset="-128"/>
              </a:rPr>
              <a:t>：</a:t>
            </a:r>
            <a:r>
              <a:rPr kumimoji="1" lang="en-US" altLang="ja-JP" sz="1800" b="0" i="0" u="none" strike="noStrike" kern="0" cap="none" spc="0" normalizeH="0" baseline="0" noProof="0" dirty="0" smtClean="0">
                <a:ln>
                  <a:noFill/>
                </a:ln>
                <a:solidFill>
                  <a:prstClr val="black"/>
                </a:solidFill>
                <a:effectLst/>
                <a:uLnTx/>
                <a:uFillTx/>
                <a:latin typeface="Calibri" pitchFamily="34" charset="0"/>
                <a:ea typeface="ＭＳ Ｐゴシック" charset="-128"/>
              </a:rPr>
              <a:t>250KW</a:t>
            </a:r>
            <a:r>
              <a:rPr kumimoji="1" lang="ja-JP" altLang="en-US" sz="1800" b="0" i="0" u="none" strike="noStrike" kern="0" cap="none" spc="0" normalizeH="0" baseline="0" noProof="0" dirty="0" smtClean="0">
                <a:ln>
                  <a:noFill/>
                </a:ln>
                <a:solidFill>
                  <a:prstClr val="black"/>
                </a:solidFill>
                <a:effectLst/>
                <a:uLnTx/>
                <a:uFillTx/>
                <a:latin typeface="Calibri" pitchFamily="34" charset="0"/>
                <a:ea typeface="ＭＳ Ｐゴシック" charset="-128"/>
              </a:rPr>
              <a:t>程度</a:t>
            </a:r>
            <a:r>
              <a:rPr kumimoji="1" lang="en-US" altLang="ja-JP" sz="1800" b="0" i="0" u="none" strike="noStrike" kern="0" cap="none" spc="0" normalizeH="0" baseline="0" noProof="0" dirty="0" smtClean="0">
                <a:ln>
                  <a:noFill/>
                </a:ln>
                <a:solidFill>
                  <a:prstClr val="black"/>
                </a:solidFill>
                <a:effectLst/>
                <a:uLnTx/>
                <a:uFillTx/>
                <a:latin typeface="Calibri" pitchFamily="34" charset="0"/>
                <a:ea typeface="ＭＳ Ｐゴシック" charset="-128"/>
              </a:rPr>
              <a:t>					</a:t>
            </a:r>
            <a:endParaRPr kumimoji="1" lang="ja-JP" altLang="en-US" sz="1800" b="0" i="0" u="none" strike="noStrike" kern="0" cap="none" spc="0" normalizeH="0" baseline="0" noProof="0" dirty="0">
              <a:ln>
                <a:noFill/>
              </a:ln>
              <a:solidFill>
                <a:prstClr val="black"/>
              </a:solidFill>
              <a:effectLst/>
              <a:uLnTx/>
              <a:uFillTx/>
              <a:latin typeface="Calibri" pitchFamily="34" charset="0"/>
              <a:ea typeface="ＭＳ Ｐゴシック"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800" b="0" i="0" u="none" strike="noStrike" kern="0" cap="none" spc="0" normalizeH="0" baseline="0" noProof="0" dirty="0">
                <a:ln>
                  <a:noFill/>
                </a:ln>
                <a:solidFill>
                  <a:prstClr val="black"/>
                </a:solidFill>
                <a:effectLst/>
                <a:uLnTx/>
                <a:uFillTx/>
                <a:latin typeface="Calibri" pitchFamily="34" charset="0"/>
                <a:ea typeface="ＭＳ Ｐゴシック" charset="-128"/>
              </a:rPr>
              <a:t>　</a:t>
            </a:r>
            <a:r>
              <a:rPr kumimoji="1" lang="ja-JP" altLang="en-US" sz="1800" b="0" i="0" u="none" strike="noStrike" kern="0" cap="none" spc="0" normalizeH="0" baseline="0" noProof="0" dirty="0" smtClean="0">
                <a:ln>
                  <a:noFill/>
                </a:ln>
                <a:solidFill>
                  <a:prstClr val="black"/>
                </a:solidFill>
                <a:effectLst/>
                <a:uLnTx/>
                <a:uFillTx/>
                <a:latin typeface="Calibri" pitchFamily="34" charset="0"/>
                <a:ea typeface="ＭＳ Ｐゴシック" charset="-128"/>
              </a:rPr>
              <a:t>　　　　　　　　　　　　　　　　　　　　　　　　　　　　　　　　　　　　　　　　　</a:t>
            </a:r>
            <a:endParaRPr kumimoji="1" lang="en-US" altLang="ja-JP" sz="1800" b="0" i="0" u="none" strike="noStrike" kern="0" cap="none" spc="0" normalizeH="0" baseline="0" noProof="0" dirty="0" smtClean="0">
              <a:ln>
                <a:noFill/>
              </a:ln>
              <a:solidFill>
                <a:prstClr val="black"/>
              </a:solidFill>
              <a:effectLst/>
              <a:uLnTx/>
              <a:uFillTx/>
              <a:latin typeface="Calibri" pitchFamily="34" charset="0"/>
              <a:ea typeface="ＭＳ Ｐゴシック"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alibri" pitchFamily="34" charset="0"/>
                <a:ea typeface="ＭＳ Ｐゴシック" charset="-128"/>
              </a:rPr>
              <a:t>　</a:t>
            </a:r>
            <a:r>
              <a:rPr kumimoji="1" lang="ja-JP" altLang="en-US" sz="1800" b="1" i="0" u="none" strike="noStrike" kern="0" cap="none" spc="0" normalizeH="0" baseline="0" noProof="0" dirty="0" smtClean="0">
                <a:ln>
                  <a:noFill/>
                </a:ln>
                <a:solidFill>
                  <a:srgbClr val="FF0000"/>
                </a:solidFill>
                <a:effectLst/>
                <a:uLnTx/>
                <a:uFillTx/>
                <a:latin typeface="Calibri" pitchFamily="34" charset="0"/>
                <a:ea typeface="ＭＳ Ｐゴシック" charset="-128"/>
              </a:rPr>
              <a:t>業務用</a:t>
            </a:r>
            <a:r>
              <a:rPr kumimoji="1" lang="ja-JP" altLang="en-US" sz="1800" b="0" i="0" u="none" strike="noStrike" kern="0" cap="none" spc="0" normalizeH="0" baseline="0" noProof="0" dirty="0" smtClean="0">
                <a:ln>
                  <a:noFill/>
                </a:ln>
                <a:solidFill>
                  <a:prstClr val="black"/>
                </a:solidFill>
                <a:effectLst/>
                <a:uLnTx/>
                <a:uFillTx/>
                <a:latin typeface="Calibri" pitchFamily="34" charset="0"/>
                <a:ea typeface="ＭＳ Ｐゴシック" charset="-128"/>
              </a:rPr>
              <a:t>：</a:t>
            </a:r>
            <a:r>
              <a:rPr kumimoji="1" lang="en-US" altLang="ja-JP" sz="1800" b="0" i="0" u="none" strike="noStrike" kern="0" cap="none" spc="0" normalizeH="0" baseline="0" noProof="0" dirty="0" smtClean="0">
                <a:ln>
                  <a:noFill/>
                </a:ln>
                <a:solidFill>
                  <a:prstClr val="black"/>
                </a:solidFill>
                <a:effectLst/>
                <a:uLnTx/>
                <a:uFillTx/>
                <a:latin typeface="Calibri" pitchFamily="34" charset="0"/>
                <a:ea typeface="ＭＳ Ｐゴシック" charset="-128"/>
              </a:rPr>
              <a:t>5kW</a:t>
            </a:r>
            <a:r>
              <a:rPr kumimoji="1" lang="ja-JP" altLang="en-US" sz="1800" b="0" i="0" u="none" strike="noStrike" kern="0" cap="none" spc="0" normalizeH="0" baseline="0" noProof="0" dirty="0" smtClean="0">
                <a:ln>
                  <a:noFill/>
                </a:ln>
                <a:solidFill>
                  <a:prstClr val="black"/>
                </a:solidFill>
                <a:effectLst/>
                <a:uLnTx/>
                <a:uFillTx/>
                <a:latin typeface="Calibri" pitchFamily="34" charset="0"/>
                <a:ea typeface="ＭＳ Ｐゴシック" charset="-128"/>
              </a:rPr>
              <a:t>程度</a:t>
            </a:r>
            <a:r>
              <a:rPr kumimoji="1" lang="en-US" altLang="ja-JP" sz="1800" b="0" i="0" u="none" strike="noStrike" kern="0" cap="none" spc="0" normalizeH="0" baseline="0" noProof="0" dirty="0" smtClean="0">
                <a:ln>
                  <a:noFill/>
                </a:ln>
                <a:solidFill>
                  <a:prstClr val="black"/>
                </a:solidFill>
                <a:effectLst/>
                <a:uLnTx/>
                <a:uFillTx/>
                <a:latin typeface="Calibri" pitchFamily="34" charset="0"/>
                <a:ea typeface="ＭＳ Ｐゴシック" charset="-128"/>
              </a:rPr>
              <a:t>	</a:t>
            </a:r>
            <a:r>
              <a:rPr kumimoji="1" lang="ja-JP" altLang="en-US" sz="1800" b="0" i="0" u="none" strike="noStrike" kern="0" cap="none" spc="0" normalizeH="0" baseline="0" noProof="0" dirty="0" smtClean="0">
                <a:ln>
                  <a:noFill/>
                </a:ln>
                <a:solidFill>
                  <a:prstClr val="black"/>
                </a:solidFill>
                <a:effectLst/>
                <a:uLnTx/>
                <a:uFillTx/>
                <a:latin typeface="Calibri" pitchFamily="34" charset="0"/>
                <a:ea typeface="ＭＳ Ｐゴシック" charset="-128"/>
              </a:rPr>
              <a:t>⇒コジェネ機器メーカー</a:t>
            </a:r>
            <a:r>
              <a:rPr kumimoji="1" lang="en-US" altLang="ja-JP" sz="1800" b="0" i="0" u="none" strike="noStrike" kern="0" cap="none" spc="0" normalizeH="0" baseline="0" noProof="0" dirty="0" smtClean="0">
                <a:ln>
                  <a:noFill/>
                </a:ln>
                <a:solidFill>
                  <a:prstClr val="black"/>
                </a:solidFill>
                <a:effectLst/>
                <a:uLnTx/>
                <a:uFillTx/>
                <a:latin typeface="Calibri" pitchFamily="34" charset="0"/>
                <a:ea typeface="ＭＳ Ｐゴシック" charset="-128"/>
              </a:rPr>
              <a:t>	</a:t>
            </a:r>
            <a:r>
              <a:rPr kumimoji="1" lang="ja-JP" altLang="en-US" sz="1800" b="0" i="0" u="none" strike="noStrike" kern="0" cap="none" spc="0" normalizeH="0" baseline="0" noProof="0" dirty="0" smtClean="0">
                <a:ln>
                  <a:noFill/>
                </a:ln>
                <a:solidFill>
                  <a:prstClr val="black"/>
                </a:solidFill>
                <a:effectLst/>
                <a:uLnTx/>
                <a:uFillTx/>
                <a:latin typeface="Calibri" pitchFamily="34" charset="0"/>
                <a:ea typeface="ＭＳ Ｐゴシック" charset="-128"/>
              </a:rPr>
              <a:t>　　</a:t>
            </a:r>
            <a:r>
              <a:rPr kumimoji="1" lang="ja-JP" altLang="en-US" sz="1800" b="0" i="0" u="none" strike="noStrike" kern="0" cap="none" spc="0" normalizeH="0" baseline="0" noProof="0" dirty="0">
                <a:ln>
                  <a:noFill/>
                </a:ln>
                <a:solidFill>
                  <a:prstClr val="black"/>
                </a:solidFill>
                <a:effectLst/>
                <a:uLnTx/>
                <a:uFillTx/>
                <a:latin typeface="Calibri" pitchFamily="34" charset="0"/>
                <a:ea typeface="ＭＳ Ｐゴシック" charset="-128"/>
              </a:rPr>
              <a:t>　</a:t>
            </a:r>
            <a:r>
              <a:rPr kumimoji="1" lang="ja-JP" altLang="en-US" sz="1800" b="0" i="0" u="none" strike="noStrike" kern="0" cap="none" spc="0" normalizeH="0" baseline="0" noProof="0" dirty="0" smtClean="0">
                <a:ln>
                  <a:noFill/>
                </a:ln>
                <a:solidFill>
                  <a:prstClr val="black"/>
                </a:solidFill>
                <a:effectLst/>
                <a:uLnTx/>
                <a:uFillTx/>
                <a:latin typeface="Calibri" pitchFamily="34" charset="0"/>
                <a:ea typeface="ＭＳ Ｐゴシック" charset="-128"/>
              </a:rPr>
              <a:t>　スタックメーカー、ガス会社</a:t>
            </a:r>
            <a:r>
              <a:rPr kumimoji="1" lang="en-US" altLang="ja-JP" sz="1800" b="0" i="0" u="none" strike="noStrike" kern="0" cap="none" spc="0" normalizeH="0" baseline="0" noProof="0" dirty="0" smtClean="0">
                <a:ln>
                  <a:noFill/>
                </a:ln>
                <a:solidFill>
                  <a:prstClr val="black"/>
                </a:solidFill>
                <a:effectLst/>
                <a:uLnTx/>
                <a:uFillTx/>
                <a:latin typeface="Calibri" pitchFamily="34" charset="0"/>
                <a:ea typeface="ＭＳ Ｐゴシック" charset="-128"/>
              </a:rPr>
              <a:t>	</a:t>
            </a:r>
          </a:p>
          <a:p>
            <a:pPr marL="0" marR="0" lvl="0" indent="0" defTabSz="914400" eaLnBrk="1" fontAlgn="auto" latinLnBrk="0" hangingPunct="1">
              <a:lnSpc>
                <a:spcPct val="100000"/>
              </a:lnSpc>
              <a:spcBef>
                <a:spcPct val="0"/>
              </a:spcBef>
              <a:spcAft>
                <a:spcPts val="0"/>
              </a:spcAft>
              <a:buClrTx/>
              <a:buSzTx/>
              <a:buFont typeface="Arial" charset="0"/>
              <a:buNone/>
              <a:tabLst/>
              <a:defRPr/>
            </a:pPr>
            <a:r>
              <a:rPr kumimoji="1" lang="ja-JP" altLang="en-US" sz="1800" b="0" i="0" u="none" strike="noStrike" kern="0" cap="none" spc="0" normalizeH="0" baseline="0" noProof="0" dirty="0" smtClean="0">
                <a:ln>
                  <a:noFill/>
                </a:ln>
                <a:solidFill>
                  <a:prstClr val="black"/>
                </a:solidFill>
                <a:effectLst/>
                <a:uLnTx/>
                <a:uFillTx/>
                <a:latin typeface="Calibri" pitchFamily="34" charset="0"/>
                <a:ea typeface="ＭＳ Ｐゴシック" charset="-128"/>
              </a:rPr>
              <a:t>　</a:t>
            </a:r>
            <a:r>
              <a:rPr kumimoji="1" lang="ja-JP" altLang="en-US" sz="1800" b="1" i="0" u="none" strike="noStrike" kern="0" cap="none" spc="0" normalizeH="0" baseline="0" noProof="0" dirty="0" smtClean="0">
                <a:ln>
                  <a:noFill/>
                </a:ln>
                <a:solidFill>
                  <a:srgbClr val="FF0000"/>
                </a:solidFill>
                <a:effectLst/>
                <a:uLnTx/>
                <a:uFillTx/>
                <a:latin typeface="Calibri" pitchFamily="34" charset="0"/>
                <a:ea typeface="ＭＳ Ｐゴシック" charset="-128"/>
              </a:rPr>
              <a:t>家庭用</a:t>
            </a:r>
            <a:r>
              <a:rPr kumimoji="1" lang="ja-JP" altLang="en-US" sz="1800" b="0" i="0" u="none" strike="noStrike" kern="0" cap="none" spc="0" normalizeH="0" baseline="0" noProof="0" dirty="0" smtClean="0">
                <a:ln>
                  <a:noFill/>
                </a:ln>
                <a:solidFill>
                  <a:prstClr val="black"/>
                </a:solidFill>
                <a:effectLst/>
                <a:uLnTx/>
                <a:uFillTx/>
                <a:latin typeface="Calibri" pitchFamily="34" charset="0"/>
                <a:ea typeface="ＭＳ Ｐゴシック" charset="-128"/>
              </a:rPr>
              <a:t>：</a:t>
            </a:r>
            <a:r>
              <a:rPr kumimoji="1" lang="en-US" altLang="ja-JP" sz="1800" b="0" i="0" u="none" strike="noStrike" kern="0" cap="none" spc="0" normalizeH="0" baseline="0" noProof="0" dirty="0" smtClean="0">
                <a:ln>
                  <a:noFill/>
                </a:ln>
                <a:solidFill>
                  <a:prstClr val="black"/>
                </a:solidFill>
                <a:effectLst/>
                <a:uLnTx/>
                <a:uFillTx/>
                <a:latin typeface="Calibri" pitchFamily="34" charset="0"/>
                <a:ea typeface="ＭＳ Ｐゴシック" charset="-128"/>
              </a:rPr>
              <a:t>1kW</a:t>
            </a:r>
            <a:r>
              <a:rPr kumimoji="1" lang="ja-JP" altLang="en-US" sz="1800" b="0" i="0" u="none" strike="noStrike" kern="0" cap="none" spc="0" normalizeH="0" baseline="0" noProof="0" dirty="0" smtClean="0">
                <a:ln>
                  <a:noFill/>
                </a:ln>
                <a:solidFill>
                  <a:prstClr val="black"/>
                </a:solidFill>
                <a:effectLst/>
                <a:uLnTx/>
                <a:uFillTx/>
                <a:latin typeface="Calibri" pitchFamily="34" charset="0"/>
                <a:ea typeface="ＭＳ Ｐゴシック" charset="-128"/>
              </a:rPr>
              <a:t>程度</a:t>
            </a:r>
            <a:r>
              <a:rPr kumimoji="1" lang="en-US" altLang="ja-JP" sz="1800" b="0" i="0" u="none" strike="noStrike" kern="0" cap="none" spc="0" normalizeH="0" baseline="0" noProof="0" dirty="0" smtClean="0">
                <a:ln>
                  <a:noFill/>
                </a:ln>
                <a:solidFill>
                  <a:prstClr val="black"/>
                </a:solidFill>
                <a:effectLst/>
                <a:uLnTx/>
                <a:uFillTx/>
                <a:latin typeface="Calibri" pitchFamily="34" charset="0"/>
                <a:ea typeface="ＭＳ Ｐゴシック" charset="-128"/>
              </a:rPr>
              <a:t>	</a:t>
            </a:r>
            <a:r>
              <a:rPr kumimoji="1" lang="ja-JP" altLang="en-US" sz="1800" b="0" i="0" u="none" strike="noStrike" kern="0" cap="none" spc="0" normalizeH="0" baseline="0" noProof="0" dirty="0" smtClean="0">
                <a:ln>
                  <a:noFill/>
                </a:ln>
                <a:solidFill>
                  <a:prstClr val="black"/>
                </a:solidFill>
                <a:effectLst/>
                <a:uLnTx/>
                <a:uFillTx/>
                <a:latin typeface="Calibri" pitchFamily="34" charset="0"/>
                <a:ea typeface="ＭＳ Ｐゴシック" charset="-128"/>
              </a:rPr>
              <a:t>⇒セラミックメーカー＋</a:t>
            </a:r>
            <a:r>
              <a:rPr kumimoji="1" lang="en-US" altLang="ja-JP" sz="1800" b="0" i="0" u="none" strike="noStrike" kern="0" cap="none" spc="0" normalizeH="0" baseline="0" noProof="0" dirty="0" smtClean="0">
                <a:ln>
                  <a:noFill/>
                </a:ln>
                <a:solidFill>
                  <a:prstClr val="black"/>
                </a:solidFill>
                <a:effectLst/>
                <a:uLnTx/>
                <a:uFillTx/>
                <a:latin typeface="Calibri" pitchFamily="34" charset="0"/>
                <a:ea typeface="ＭＳ Ｐゴシック" charset="-128"/>
              </a:rPr>
              <a:t>	</a:t>
            </a:r>
            <a:r>
              <a:rPr kumimoji="1" lang="ja-JP" altLang="en-US" sz="1800" b="0" i="0" u="none" strike="noStrike" kern="0" cap="none" spc="0" normalizeH="0" baseline="0" noProof="0" dirty="0" smtClean="0">
                <a:ln>
                  <a:noFill/>
                </a:ln>
                <a:solidFill>
                  <a:prstClr val="black"/>
                </a:solidFill>
                <a:effectLst/>
                <a:uLnTx/>
                <a:uFillTx/>
                <a:latin typeface="Calibri" pitchFamily="34" charset="0"/>
                <a:ea typeface="ＭＳ Ｐゴシック" charset="-128"/>
              </a:rPr>
              <a:t>　　　　ガス等のエネルギ－会社</a:t>
            </a:r>
            <a:endParaRPr kumimoji="1" lang="en-US" altLang="ja-JP" sz="1800" b="0" i="0" u="none" strike="noStrike" kern="0" cap="none" spc="0" normalizeH="0" baseline="0" noProof="0" dirty="0" smtClean="0">
              <a:ln>
                <a:noFill/>
              </a:ln>
              <a:solidFill>
                <a:prstClr val="black"/>
              </a:solidFill>
              <a:effectLst/>
              <a:uLnTx/>
              <a:uFillTx/>
              <a:latin typeface="Calibri" pitchFamily="34" charset="0"/>
              <a:ea typeface="ＭＳ Ｐゴシック"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1" lang="en-US" altLang="ja-JP" sz="1800" b="0" i="0" u="none" strike="noStrike" kern="0" cap="none" spc="0" normalizeH="0" baseline="0" noProof="0" dirty="0" smtClean="0">
                <a:ln>
                  <a:noFill/>
                </a:ln>
                <a:solidFill>
                  <a:prstClr val="black"/>
                </a:solidFill>
                <a:effectLst/>
                <a:uLnTx/>
                <a:uFillTx/>
                <a:latin typeface="Calibri" pitchFamily="34" charset="0"/>
                <a:ea typeface="ＭＳ Ｐゴシック" charset="-128"/>
              </a:rPr>
              <a:t>			</a:t>
            </a:r>
            <a:r>
              <a:rPr kumimoji="1" lang="ja-JP" altLang="en-US" sz="1800" b="0" i="0" u="none" strike="noStrike" kern="0" cap="none" spc="0" normalizeH="0" baseline="0" noProof="0" dirty="0" smtClean="0">
                <a:ln>
                  <a:noFill/>
                </a:ln>
                <a:solidFill>
                  <a:prstClr val="black"/>
                </a:solidFill>
                <a:effectLst/>
                <a:uLnTx/>
                <a:uFillTx/>
                <a:latin typeface="Calibri" pitchFamily="34" charset="0"/>
                <a:ea typeface="ＭＳ Ｐゴシック" charset="-128"/>
              </a:rPr>
              <a:t>　 　システムメーカー</a:t>
            </a:r>
            <a:r>
              <a:rPr kumimoji="1" lang="en-US" altLang="ja-JP" sz="1800" b="0" i="0" u="none" strike="noStrike" kern="0" cap="none" spc="0" normalizeH="0" baseline="0" noProof="0" dirty="0" smtClean="0">
                <a:ln>
                  <a:noFill/>
                </a:ln>
                <a:solidFill>
                  <a:prstClr val="black"/>
                </a:solidFill>
                <a:effectLst/>
                <a:uLnTx/>
                <a:uFillTx/>
                <a:latin typeface="Calibri" pitchFamily="34" charset="0"/>
                <a:ea typeface="ＭＳ Ｐゴシック" charset="-128"/>
              </a:rPr>
              <a:t>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161925" y="504825"/>
            <a:ext cx="8153400" cy="76200"/>
          </a:xfrm>
          <a:prstGeom prst="rect">
            <a:avLst/>
          </a:prstGeom>
          <a:gradFill rotWithShape="0">
            <a:gsLst>
              <a:gs pos="0">
                <a:srgbClr val="6699FF"/>
              </a:gs>
              <a:gs pos="100000">
                <a:srgbClr val="FFFFFF"/>
              </a:gs>
            </a:gsLst>
            <a:lin ang="0" scaled="1"/>
          </a:gradFill>
          <a:ln w="9525">
            <a:noFill/>
            <a:miter lim="800000"/>
            <a:headEnd/>
            <a:tailEnd/>
          </a:ln>
        </p:spPr>
        <p:txBody>
          <a:bodyPr wrap="none" anchor="ctr"/>
          <a:lstStyle/>
          <a:p>
            <a:pPr eaLnBrk="1" hangingPunct="1"/>
            <a:endParaRPr lang="ja-JP" altLang="en-US" sz="2400">
              <a:solidFill>
                <a:srgbClr val="000000"/>
              </a:solidFill>
              <a:latin typeface="Times New Roman" pitchFamily="18" charset="0"/>
            </a:endParaRPr>
          </a:p>
        </p:txBody>
      </p:sp>
      <p:sp>
        <p:nvSpPr>
          <p:cNvPr id="5124" name="テキスト ボックス 4"/>
          <p:cNvSpPr txBox="1">
            <a:spLocks noChangeArrowheads="1"/>
          </p:cNvSpPr>
          <p:nvPr/>
        </p:nvSpPr>
        <p:spPr bwMode="auto">
          <a:xfrm>
            <a:off x="142874" y="4662488"/>
            <a:ext cx="7597477" cy="2062162"/>
          </a:xfrm>
          <a:prstGeom prst="rect">
            <a:avLst/>
          </a:prstGeom>
          <a:noFill/>
          <a:ln w="9525">
            <a:solidFill>
              <a:srgbClr val="000000"/>
            </a:solidFill>
            <a:miter lim="800000"/>
            <a:headEnd/>
            <a:tailEnd/>
          </a:ln>
        </p:spPr>
        <p:txBody>
          <a:bodyPr wrap="square">
            <a:spAutoFit/>
          </a:bodyPr>
          <a:lstStyle/>
          <a:p>
            <a:pPr eaLnBrk="1" hangingPunct="1"/>
            <a:r>
              <a:rPr lang="ja-JP" altLang="en-US" sz="2000" b="1" dirty="0">
                <a:solidFill>
                  <a:srgbClr val="0000FF"/>
                </a:solidFill>
              </a:rPr>
              <a:t>＜社会実証用</a:t>
            </a:r>
            <a:r>
              <a:rPr lang="ja-JP" altLang="en-US" sz="2000" b="1" dirty="0" smtClean="0">
                <a:solidFill>
                  <a:srgbClr val="0000FF"/>
                </a:solidFill>
              </a:rPr>
              <a:t>システムを整備＞</a:t>
            </a:r>
            <a:endParaRPr lang="en-US" altLang="ja-JP" sz="2000" b="1" dirty="0">
              <a:solidFill>
                <a:srgbClr val="0000FF"/>
              </a:solidFill>
            </a:endParaRPr>
          </a:p>
          <a:p>
            <a:pPr eaLnBrk="1" hangingPunct="1"/>
            <a:r>
              <a:rPr lang="ja-JP" altLang="en-US" dirty="0"/>
              <a:t>●エネルギーシステム作動状況可視化システム</a:t>
            </a:r>
            <a:endParaRPr lang="en-US" altLang="ja-JP" dirty="0"/>
          </a:p>
          <a:p>
            <a:pPr eaLnBrk="1" hangingPunct="1"/>
            <a:r>
              <a:rPr lang="ja-JP" altLang="en-US" dirty="0"/>
              <a:t>●燃料電池および再生可能エネルギーで作った電気利用の水電解装置</a:t>
            </a:r>
            <a:endParaRPr lang="en-US" altLang="ja-JP" dirty="0"/>
          </a:p>
          <a:p>
            <a:pPr eaLnBrk="1" hangingPunct="1"/>
            <a:r>
              <a:rPr lang="ja-JP" altLang="en-US" dirty="0"/>
              <a:t>●水素貯蔵システム追加設置</a:t>
            </a:r>
          </a:p>
          <a:p>
            <a:pPr eaLnBrk="1" hangingPunct="1"/>
            <a:r>
              <a:rPr lang="ja-JP" altLang="en-US" dirty="0"/>
              <a:t>●メガソーラー模擬用の太陽光パネル</a:t>
            </a:r>
            <a:endParaRPr lang="en-US" altLang="ja-JP" dirty="0"/>
          </a:p>
          <a:p>
            <a:pPr eaLnBrk="1" hangingPunct="1"/>
            <a:r>
              <a:rPr lang="ja-JP" altLang="en-US" dirty="0"/>
              <a:t>●風力発電機の改修と水素ステーションへの連結</a:t>
            </a:r>
            <a:endParaRPr lang="en-US" altLang="ja-JP" dirty="0"/>
          </a:p>
          <a:p>
            <a:pPr eaLnBrk="1" hangingPunct="1"/>
            <a:r>
              <a:rPr lang="ja-JP" altLang="en-US" dirty="0"/>
              <a:t>●ゼロエミッションモビリティ実証用の水素燃料電池自動車導入</a:t>
            </a:r>
            <a:endParaRPr lang="en-US" altLang="ja-JP" dirty="0"/>
          </a:p>
        </p:txBody>
      </p:sp>
      <p:pic>
        <p:nvPicPr>
          <p:cNvPr id="5125" name="Picture 8"/>
          <p:cNvPicPr>
            <a:picLocks noChangeAspect="1" noChangeArrowheads="1"/>
          </p:cNvPicPr>
          <p:nvPr/>
        </p:nvPicPr>
        <p:blipFill>
          <a:blip r:embed="rId2" cstate="print"/>
          <a:srcRect/>
          <a:stretch>
            <a:fillRect/>
          </a:stretch>
        </p:blipFill>
        <p:spPr bwMode="auto">
          <a:xfrm>
            <a:off x="2271713" y="1795463"/>
            <a:ext cx="4572000" cy="2776537"/>
          </a:xfrm>
          <a:prstGeom prst="rect">
            <a:avLst/>
          </a:prstGeom>
          <a:noFill/>
          <a:ln w="9525">
            <a:noFill/>
            <a:miter lim="800000"/>
            <a:headEnd/>
            <a:tailEnd/>
          </a:ln>
        </p:spPr>
      </p:pic>
      <p:sp>
        <p:nvSpPr>
          <p:cNvPr id="5126" name="テキスト ボックス 4"/>
          <p:cNvSpPr txBox="1">
            <a:spLocks noChangeArrowheads="1"/>
          </p:cNvSpPr>
          <p:nvPr/>
        </p:nvSpPr>
        <p:spPr bwMode="auto">
          <a:xfrm>
            <a:off x="4838700" y="652463"/>
            <a:ext cx="2030413" cy="954087"/>
          </a:xfrm>
          <a:prstGeom prst="rect">
            <a:avLst/>
          </a:prstGeom>
          <a:noFill/>
          <a:ln w="9525">
            <a:solidFill>
              <a:schemeClr val="tx1"/>
            </a:solidFill>
            <a:miter lim="800000"/>
            <a:headEnd/>
            <a:tailEnd/>
          </a:ln>
        </p:spPr>
        <p:txBody>
          <a:bodyPr wrap="none">
            <a:spAutoFit/>
          </a:bodyPr>
          <a:lstStyle/>
          <a:p>
            <a:pPr eaLnBrk="1" hangingPunct="1"/>
            <a:r>
              <a:rPr lang="ja-JP" altLang="en-US" sz="1400"/>
              <a:t>再生可能水素製造用の</a:t>
            </a:r>
            <a:endParaRPr lang="en-US" altLang="ja-JP" sz="1400"/>
          </a:p>
          <a:p>
            <a:pPr eaLnBrk="1" hangingPunct="1"/>
            <a:r>
              <a:rPr lang="ja-JP" altLang="en-US" sz="1400"/>
              <a:t>太陽電池設置と接続</a:t>
            </a:r>
            <a:endParaRPr lang="en-US" altLang="ja-JP" sz="1400"/>
          </a:p>
          <a:p>
            <a:pPr eaLnBrk="1" hangingPunct="1"/>
            <a:r>
              <a:rPr lang="ja-JP" altLang="en-US" sz="1400"/>
              <a:t>（水素ステ－ション屋上</a:t>
            </a:r>
            <a:endParaRPr lang="en-US" altLang="ja-JP" sz="1400"/>
          </a:p>
          <a:p>
            <a:pPr eaLnBrk="1" hangingPunct="1"/>
            <a:r>
              <a:rPr lang="ja-JP" altLang="en-US" sz="1400"/>
              <a:t>および</a:t>
            </a:r>
            <a:r>
              <a:rPr lang="en-US" altLang="ja-JP" sz="1400"/>
              <a:t>HY30</a:t>
            </a:r>
            <a:r>
              <a:rPr lang="ja-JP" altLang="en-US" sz="1400"/>
              <a:t>棟屋上）</a:t>
            </a:r>
            <a:endParaRPr lang="en-US" altLang="en-US" sz="1400"/>
          </a:p>
        </p:txBody>
      </p:sp>
      <p:sp>
        <p:nvSpPr>
          <p:cNvPr id="5127" name="テキスト ボックス 10"/>
          <p:cNvSpPr txBox="1">
            <a:spLocks noChangeArrowheads="1"/>
          </p:cNvSpPr>
          <p:nvPr/>
        </p:nvSpPr>
        <p:spPr bwMode="auto">
          <a:xfrm>
            <a:off x="7108825" y="825500"/>
            <a:ext cx="1862138" cy="955675"/>
          </a:xfrm>
          <a:prstGeom prst="rect">
            <a:avLst/>
          </a:prstGeom>
          <a:noFill/>
          <a:ln w="9525">
            <a:solidFill>
              <a:schemeClr val="tx1"/>
            </a:solidFill>
            <a:miter lim="800000"/>
            <a:headEnd/>
            <a:tailEnd/>
          </a:ln>
        </p:spPr>
        <p:txBody>
          <a:bodyPr wrap="none">
            <a:spAutoFit/>
          </a:bodyPr>
          <a:lstStyle/>
          <a:p>
            <a:pPr eaLnBrk="1" hangingPunct="1"/>
            <a:r>
              <a:rPr lang="ja-JP" altLang="en-US" sz="1400"/>
              <a:t>水電解装置設置</a:t>
            </a:r>
            <a:endParaRPr lang="en-US" altLang="ja-JP" sz="1400"/>
          </a:p>
          <a:p>
            <a:pPr eaLnBrk="1" hangingPunct="1"/>
            <a:r>
              <a:rPr lang="ja-JP" altLang="en-US" sz="1400"/>
              <a:t>（水素ステ－ション内、</a:t>
            </a:r>
            <a:endParaRPr lang="en-US" altLang="ja-JP" sz="1400"/>
          </a:p>
          <a:p>
            <a:pPr eaLnBrk="1" hangingPunct="1"/>
            <a:r>
              <a:rPr lang="ja-JP" altLang="en-US" sz="1400"/>
              <a:t>水素タンク等の付属</a:t>
            </a:r>
            <a:endParaRPr lang="en-US" altLang="ja-JP" sz="1400"/>
          </a:p>
          <a:p>
            <a:pPr eaLnBrk="1" hangingPunct="1"/>
            <a:r>
              <a:rPr lang="ja-JP" altLang="en-US" sz="1400"/>
              <a:t>設備も含む）</a:t>
            </a:r>
            <a:endParaRPr lang="en-US" altLang="ja-JP" sz="1400"/>
          </a:p>
        </p:txBody>
      </p:sp>
      <p:cxnSp>
        <p:nvCxnSpPr>
          <p:cNvPr id="7" name="直線矢印コネクタ 6"/>
          <p:cNvCxnSpPr>
            <a:stCxn id="5126" idx="1"/>
          </p:cNvCxnSpPr>
          <p:nvPr/>
        </p:nvCxnSpPr>
        <p:spPr>
          <a:xfrm flipH="1">
            <a:off x="3949700" y="1130300"/>
            <a:ext cx="889000" cy="181610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a:off x="4394200" y="1443038"/>
            <a:ext cx="444500" cy="150336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a:off x="6718300" y="1443038"/>
            <a:ext cx="390525" cy="114776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131" name="テキスト ボックス 20"/>
          <p:cNvSpPr txBox="1">
            <a:spLocks noChangeArrowheads="1"/>
          </p:cNvSpPr>
          <p:nvPr/>
        </p:nvSpPr>
        <p:spPr bwMode="auto">
          <a:xfrm>
            <a:off x="7212013" y="2449513"/>
            <a:ext cx="1758950" cy="954087"/>
          </a:xfrm>
          <a:prstGeom prst="rect">
            <a:avLst/>
          </a:prstGeom>
          <a:noFill/>
          <a:ln w="9525">
            <a:solidFill>
              <a:schemeClr val="tx1"/>
            </a:solidFill>
            <a:miter lim="800000"/>
            <a:headEnd/>
            <a:tailEnd/>
          </a:ln>
        </p:spPr>
        <p:txBody>
          <a:bodyPr wrap="none">
            <a:spAutoFit/>
          </a:bodyPr>
          <a:lstStyle/>
          <a:p>
            <a:pPr eaLnBrk="1" hangingPunct="1"/>
            <a:r>
              <a:rPr lang="ja-JP" altLang="en-US" sz="1400"/>
              <a:t>水素ステ－ション</a:t>
            </a:r>
            <a:endParaRPr lang="en-US" altLang="ja-JP" sz="1400"/>
          </a:p>
          <a:p>
            <a:pPr eaLnBrk="1" hangingPunct="1"/>
            <a:r>
              <a:rPr lang="ja-JP" altLang="en-US" sz="1400"/>
              <a:t>風力発電機の改修と</a:t>
            </a:r>
            <a:endParaRPr lang="en-US" altLang="ja-JP" sz="1400"/>
          </a:p>
          <a:p>
            <a:pPr eaLnBrk="1" hangingPunct="1"/>
            <a:r>
              <a:rPr lang="ja-JP" altLang="en-US" sz="1400"/>
              <a:t>水電解装置（交流）</a:t>
            </a:r>
            <a:endParaRPr lang="en-US" altLang="ja-JP" sz="1400"/>
          </a:p>
          <a:p>
            <a:pPr eaLnBrk="1" hangingPunct="1"/>
            <a:r>
              <a:rPr lang="ja-JP" altLang="en-US" sz="1400"/>
              <a:t>への接続</a:t>
            </a:r>
            <a:endParaRPr lang="en-US" altLang="ja-JP" sz="1400"/>
          </a:p>
        </p:txBody>
      </p:sp>
      <p:cxnSp>
        <p:nvCxnSpPr>
          <p:cNvPr id="22" name="直線矢印コネクタ 21"/>
          <p:cNvCxnSpPr/>
          <p:nvPr/>
        </p:nvCxnSpPr>
        <p:spPr>
          <a:xfrm flipH="1" flipV="1">
            <a:off x="6718300" y="2819400"/>
            <a:ext cx="493713" cy="12700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133" name="テキスト ボックス 24"/>
          <p:cNvSpPr txBox="1">
            <a:spLocks noChangeArrowheads="1"/>
          </p:cNvSpPr>
          <p:nvPr/>
        </p:nvSpPr>
        <p:spPr bwMode="auto">
          <a:xfrm>
            <a:off x="7212013" y="3763963"/>
            <a:ext cx="1630362" cy="523875"/>
          </a:xfrm>
          <a:prstGeom prst="rect">
            <a:avLst/>
          </a:prstGeom>
          <a:noFill/>
          <a:ln w="9525">
            <a:solidFill>
              <a:schemeClr val="tx1"/>
            </a:solidFill>
            <a:miter lim="800000"/>
            <a:headEnd/>
            <a:tailEnd/>
          </a:ln>
        </p:spPr>
        <p:txBody>
          <a:bodyPr wrap="none">
            <a:spAutoFit/>
          </a:bodyPr>
          <a:lstStyle/>
          <a:p>
            <a:pPr eaLnBrk="1" hangingPunct="1"/>
            <a:r>
              <a:rPr lang="ja-JP" altLang="en-US" sz="1400"/>
              <a:t>モビリティ実証用の</a:t>
            </a:r>
            <a:endParaRPr lang="en-US" altLang="ja-JP" sz="1400"/>
          </a:p>
          <a:p>
            <a:pPr eaLnBrk="1" hangingPunct="1"/>
            <a:r>
              <a:rPr lang="ja-JP" altLang="en-US" sz="1400"/>
              <a:t>燃料電池自動車</a:t>
            </a:r>
            <a:endParaRPr lang="en-US" altLang="ja-JP" sz="1400"/>
          </a:p>
        </p:txBody>
      </p:sp>
      <p:cxnSp>
        <p:nvCxnSpPr>
          <p:cNvPr id="26" name="直線矢印コネクタ 25"/>
          <p:cNvCxnSpPr>
            <a:stCxn id="5133" idx="1"/>
          </p:cNvCxnSpPr>
          <p:nvPr/>
        </p:nvCxnSpPr>
        <p:spPr>
          <a:xfrm flipH="1" flipV="1">
            <a:off x="6070600" y="3860800"/>
            <a:ext cx="1141413" cy="16510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135" name="テキスト ボックス 29"/>
          <p:cNvSpPr txBox="1">
            <a:spLocks noChangeArrowheads="1"/>
          </p:cNvSpPr>
          <p:nvPr/>
        </p:nvSpPr>
        <p:spPr bwMode="auto">
          <a:xfrm>
            <a:off x="142875" y="741363"/>
            <a:ext cx="2128838" cy="1385887"/>
          </a:xfrm>
          <a:prstGeom prst="rect">
            <a:avLst/>
          </a:prstGeom>
          <a:noFill/>
          <a:ln w="9525">
            <a:solidFill>
              <a:schemeClr val="tx1"/>
            </a:solidFill>
            <a:miter lim="800000"/>
            <a:headEnd/>
            <a:tailEnd/>
          </a:ln>
        </p:spPr>
        <p:txBody>
          <a:bodyPr>
            <a:spAutoFit/>
          </a:bodyPr>
          <a:lstStyle/>
          <a:p>
            <a:pPr eaLnBrk="1" hangingPunct="1"/>
            <a:r>
              <a:rPr lang="ja-JP" altLang="en-US" sz="1400"/>
              <a:t>エネルギ－システム</a:t>
            </a:r>
            <a:endParaRPr lang="en-US" altLang="ja-JP" sz="1400"/>
          </a:p>
          <a:p>
            <a:pPr eaLnBrk="1" hangingPunct="1"/>
            <a:r>
              <a:rPr lang="ja-JP" altLang="en-US" sz="1400"/>
              <a:t>作動状況可視化システム</a:t>
            </a:r>
            <a:endParaRPr lang="en-US" altLang="ja-JP" sz="1400"/>
          </a:p>
          <a:p>
            <a:pPr eaLnBrk="1" hangingPunct="1"/>
            <a:r>
              <a:rPr lang="ja-JP" altLang="en-US" sz="1400"/>
              <a:t>（水素ステ－ション前に</a:t>
            </a:r>
            <a:endParaRPr lang="en-US" altLang="ja-JP" sz="1400"/>
          </a:p>
          <a:p>
            <a:pPr eaLnBrk="1" hangingPunct="1"/>
            <a:r>
              <a:rPr lang="ja-JP" altLang="en-US" sz="1400"/>
              <a:t>設置、水素ステ－ション</a:t>
            </a:r>
            <a:endParaRPr lang="en-US" altLang="ja-JP" sz="1400"/>
          </a:p>
          <a:p>
            <a:pPr eaLnBrk="1" hangingPunct="1"/>
            <a:r>
              <a:rPr lang="ja-JP" altLang="en-US" sz="1400"/>
              <a:t>内部も可視化、実証燃料電池の発電状況も表示）</a:t>
            </a:r>
            <a:endParaRPr lang="en-US" altLang="en-US" sz="1400"/>
          </a:p>
        </p:txBody>
      </p:sp>
      <p:cxnSp>
        <p:nvCxnSpPr>
          <p:cNvPr id="31" name="直線矢印コネクタ 30"/>
          <p:cNvCxnSpPr>
            <a:stCxn id="5135" idx="3"/>
          </p:cNvCxnSpPr>
          <p:nvPr/>
        </p:nvCxnSpPr>
        <p:spPr>
          <a:xfrm>
            <a:off x="2271713" y="1435100"/>
            <a:ext cx="2998787" cy="174783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pic>
        <p:nvPicPr>
          <p:cNvPr id="5137" name="Picture 10"/>
          <p:cNvPicPr>
            <a:picLocks noChangeAspect="1" noChangeArrowheads="1"/>
          </p:cNvPicPr>
          <p:nvPr/>
        </p:nvPicPr>
        <p:blipFill>
          <a:blip r:embed="rId3" cstate="print"/>
          <a:srcRect/>
          <a:stretch>
            <a:fillRect/>
          </a:stretch>
        </p:blipFill>
        <p:spPr bwMode="auto">
          <a:xfrm>
            <a:off x="501650" y="2263775"/>
            <a:ext cx="1430338" cy="2273300"/>
          </a:xfrm>
          <a:prstGeom prst="rect">
            <a:avLst/>
          </a:prstGeom>
          <a:noFill/>
          <a:ln w="9525">
            <a:noFill/>
            <a:miter lim="800000"/>
            <a:headEnd/>
            <a:tailEnd/>
          </a:ln>
        </p:spPr>
      </p:pic>
      <p:sp>
        <p:nvSpPr>
          <p:cNvPr id="21" name="Text Box 2"/>
          <p:cNvSpPr txBox="1">
            <a:spLocks noChangeArrowheads="1"/>
          </p:cNvSpPr>
          <p:nvPr/>
        </p:nvSpPr>
        <p:spPr bwMode="auto">
          <a:xfrm>
            <a:off x="0" y="0"/>
            <a:ext cx="9001125" cy="533400"/>
          </a:xfrm>
          <a:prstGeom prst="rect">
            <a:avLst/>
          </a:prstGeom>
          <a:solidFill>
            <a:srgbClr val="FFFFFF"/>
          </a:solidFill>
          <a:ln>
            <a:noFill/>
          </a:ln>
          <a:extLst/>
        </p:spPr>
        <p:txBody>
          <a:bodyP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defRPr/>
            </a:pPr>
            <a:r>
              <a:rPr lang="ja-JP" altLang="en-US" sz="2600" b="1" dirty="0" smtClean="0">
                <a:solidFill>
                  <a:srgbClr val="FF3300"/>
                </a:solidFill>
                <a:effectLst>
                  <a:outerShdw blurRad="38100" dist="38100" dir="2700000" algn="tl">
                    <a:srgbClr val="000000">
                      <a:alpha val="43137"/>
                    </a:srgbClr>
                  </a:outerShdw>
                </a:effectLst>
                <a:latin typeface="Century" pitchFamily="18" charset="0"/>
              </a:rPr>
              <a:t>③</a:t>
            </a:r>
            <a:r>
              <a:rPr lang="en-US" altLang="ja-JP" sz="2600" b="1" dirty="0" smtClean="0">
                <a:solidFill>
                  <a:srgbClr val="FF3300"/>
                </a:solidFill>
                <a:effectLst>
                  <a:outerShdw blurRad="38100" dist="38100" dir="2700000" algn="tl">
                    <a:srgbClr val="000000">
                      <a:alpha val="43137"/>
                    </a:srgbClr>
                  </a:outerShdw>
                </a:effectLst>
                <a:latin typeface="Century" pitchFamily="18" charset="0"/>
              </a:rPr>
              <a:t>-2</a:t>
            </a:r>
            <a:r>
              <a:rPr lang="ja-JP" altLang="en-US" sz="2600" b="1" dirty="0" smtClean="0">
                <a:solidFill>
                  <a:srgbClr val="FF3300"/>
                </a:solidFill>
                <a:effectLst>
                  <a:outerShdw blurRad="38100" dist="38100" dir="2700000" algn="tl">
                    <a:srgbClr val="000000">
                      <a:alpha val="43137"/>
                    </a:srgbClr>
                  </a:outerShdw>
                </a:effectLst>
                <a:latin typeface="Century" pitchFamily="18" charset="0"/>
              </a:rPr>
              <a:t>　</a:t>
            </a:r>
            <a:r>
              <a:rPr lang="ja-JP" altLang="en-US" sz="2600" b="1" dirty="0" smtClean="0">
                <a:solidFill>
                  <a:srgbClr val="FF3300"/>
                </a:solidFill>
                <a:effectLst>
                  <a:outerShdw blurRad="38100" dist="38100" dir="2700000" algn="tl">
                    <a:srgbClr val="000000">
                      <a:alpha val="43137"/>
                    </a:srgbClr>
                  </a:outerShdw>
                </a:effectLst>
                <a:latin typeface="Arial"/>
                <a:cs typeface="ＭＳ Ｐゴシック"/>
              </a:rPr>
              <a:t>次世代燃料電池を核にした未来エネルギー社会実証</a:t>
            </a:r>
            <a:endParaRPr lang="ja-JP" altLang="en-US" sz="2600" b="1" dirty="0" smtClean="0">
              <a:solidFill>
                <a:srgbClr val="FF3300"/>
              </a:solidFill>
              <a:effectLst>
                <a:outerShdw blurRad="38100" dist="38100" dir="2700000" algn="tl">
                  <a:srgbClr val="000000">
                    <a:alpha val="43137"/>
                  </a:srgbClr>
                </a:outerShdw>
              </a:effectLst>
              <a:latin typeface="Century" pitchFamily="18" charset="0"/>
            </a:endParaRPr>
          </a:p>
        </p:txBody>
      </p:sp>
      <p:sp>
        <p:nvSpPr>
          <p:cNvPr id="19" name="テキスト ボックス 1"/>
          <p:cNvSpPr txBox="1">
            <a:spLocks noChangeArrowheads="1"/>
          </p:cNvSpPr>
          <p:nvPr/>
        </p:nvSpPr>
        <p:spPr bwMode="auto">
          <a:xfrm>
            <a:off x="7933437" y="6237312"/>
            <a:ext cx="1031051" cy="461665"/>
          </a:xfrm>
          <a:prstGeom prst="rect">
            <a:avLst/>
          </a:prstGeom>
          <a:noFill/>
          <a:ln w="9525">
            <a:noFill/>
            <a:miter lim="800000"/>
            <a:headEnd/>
            <a:tailEnd/>
          </a:ln>
        </p:spPr>
        <p:txBody>
          <a:bodyPr wrap="none">
            <a:spAutoFit/>
          </a:bodyPr>
          <a:lstStyle/>
          <a:p>
            <a:pPr eaLnBrk="1" hangingPunct="1"/>
            <a:r>
              <a:rPr lang="ja-JP" altLang="en-US" sz="1200" dirty="0"/>
              <a:t>（写真</a:t>
            </a:r>
            <a:r>
              <a:rPr lang="ja-JP" altLang="en-US" sz="1200" dirty="0" smtClean="0"/>
              <a:t>は機器</a:t>
            </a:r>
            <a:endParaRPr lang="en-US" altLang="ja-JP" sz="1200" dirty="0" smtClean="0"/>
          </a:p>
          <a:p>
            <a:pPr eaLnBrk="1" hangingPunct="1"/>
            <a:r>
              <a:rPr lang="ja-JP" altLang="en-US" sz="1200" dirty="0"/>
              <a:t>　</a:t>
            </a:r>
            <a:r>
              <a:rPr lang="ja-JP" altLang="en-US" sz="1200" dirty="0" smtClean="0"/>
              <a:t>のイメージ</a:t>
            </a:r>
            <a:r>
              <a:rPr lang="ja-JP" altLang="en-US" sz="1200" dirty="0"/>
              <a:t>）</a:t>
            </a:r>
            <a:endParaRPr lang="en-US" altLang="en-US"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857</TotalTime>
  <Words>778</Words>
  <Application>Microsoft Office PowerPoint</Application>
  <PresentationFormat>画面に合わせる (4:3)</PresentationFormat>
  <Paragraphs>227</Paragraphs>
  <Slides>7</Slides>
  <Notes>4</Notes>
  <HiddenSlides>0</HiddenSlides>
  <MMClips>0</MMClips>
  <ScaleCrop>false</ScaleCrop>
  <HeadingPairs>
    <vt:vector size="4" baseType="variant">
      <vt:variant>
        <vt:lpstr>テーマ</vt:lpstr>
      </vt:variant>
      <vt:variant>
        <vt:i4>3</vt:i4>
      </vt:variant>
      <vt:variant>
        <vt:lpstr>スライド タイトル</vt:lpstr>
      </vt:variant>
      <vt:variant>
        <vt:i4>7</vt:i4>
      </vt:variant>
    </vt:vector>
  </HeadingPairs>
  <TitlesOfParts>
    <vt:vector size="10" baseType="lpstr">
      <vt:lpstr>Office テーマ</vt:lpstr>
      <vt:lpstr>blank</vt:lpstr>
      <vt:lpstr>1_blank</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占部　真示</dc:creator>
  <cp:lastModifiedBy>sasaki</cp:lastModifiedBy>
  <cp:revision>95</cp:revision>
  <dcterms:created xsi:type="dcterms:W3CDTF">2014-04-24T04:23:01Z</dcterms:created>
  <dcterms:modified xsi:type="dcterms:W3CDTF">2014-08-18T13:16:50Z</dcterms:modified>
</cp:coreProperties>
</file>